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68" r:id="rId2"/>
    <p:sldId id="267" r:id="rId3"/>
    <p:sldId id="510" r:id="rId4"/>
    <p:sldId id="320" r:id="rId5"/>
    <p:sldId id="487" r:id="rId6"/>
    <p:sldId id="449" r:id="rId7"/>
    <p:sldId id="488" r:id="rId8"/>
    <p:sldId id="490" r:id="rId9"/>
    <p:sldId id="450" r:id="rId10"/>
    <p:sldId id="451" r:id="rId11"/>
    <p:sldId id="452" r:id="rId12"/>
    <p:sldId id="453" r:id="rId13"/>
    <p:sldId id="454" r:id="rId14"/>
    <p:sldId id="456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502" r:id="rId25"/>
    <p:sldId id="503" r:id="rId26"/>
    <p:sldId id="466" r:id="rId27"/>
    <p:sldId id="491" r:id="rId28"/>
    <p:sldId id="497" r:id="rId29"/>
    <p:sldId id="500" r:id="rId30"/>
    <p:sldId id="501" r:id="rId31"/>
    <p:sldId id="499" r:id="rId32"/>
    <p:sldId id="493" r:id="rId33"/>
    <p:sldId id="495" r:id="rId34"/>
    <p:sldId id="494" r:id="rId35"/>
    <p:sldId id="496" r:id="rId36"/>
    <p:sldId id="467" r:id="rId37"/>
    <p:sldId id="468" r:id="rId38"/>
    <p:sldId id="469" r:id="rId39"/>
    <p:sldId id="470" r:id="rId40"/>
    <p:sldId id="471" r:id="rId41"/>
    <p:sldId id="472" r:id="rId42"/>
    <p:sldId id="486" r:id="rId43"/>
    <p:sldId id="473" r:id="rId44"/>
    <p:sldId id="474" r:id="rId45"/>
    <p:sldId id="504" r:id="rId46"/>
    <p:sldId id="506" r:id="rId47"/>
    <p:sldId id="475" r:id="rId48"/>
    <p:sldId id="476" r:id="rId49"/>
    <p:sldId id="477" r:id="rId50"/>
    <p:sldId id="478" r:id="rId51"/>
    <p:sldId id="479" r:id="rId52"/>
    <p:sldId id="480" r:id="rId53"/>
    <p:sldId id="507" r:id="rId54"/>
    <p:sldId id="508" r:id="rId55"/>
    <p:sldId id="509" r:id="rId56"/>
    <p:sldId id="481" r:id="rId57"/>
    <p:sldId id="482" r:id="rId58"/>
    <p:sldId id="483" r:id="rId59"/>
    <p:sldId id="484" r:id="rId60"/>
    <p:sldId id="485" r:id="rId61"/>
    <p:sldId id="317" r:id="rId62"/>
  </p:sldIdLst>
  <p:sldSz cx="12192000" cy="6858000"/>
  <p:notesSz cx="6858000" cy="9144000"/>
  <p:custDataLst>
    <p:tags r:id="rId6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7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0227-1DDE-4C8D-891E-F584FCFD9455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23794-2616-488B-9319-48DF21E8C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83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3794-2616-488B-9319-48DF21E8C47B}" type="slidenum">
              <a:rPr lang="de-DE" smtClean="0"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06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C6B592AF-3EF4-4D95-8D2E-32F76C12E8BC}"/>
              </a:ext>
            </a:extLst>
          </p:cNvPr>
          <p:cNvSpPr/>
          <p:nvPr userDrawn="1"/>
        </p:nvSpPr>
        <p:spPr bwMode="auto">
          <a:xfrm>
            <a:off x="169818" y="-1"/>
            <a:ext cx="1260000" cy="6857993"/>
          </a:xfrm>
          <a:prstGeom prst="rect">
            <a:avLst/>
          </a:prstGeom>
          <a:solidFill>
            <a:srgbClr val="002060">
              <a:alpha val="4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DA3A20-D81A-4C2F-B581-D5FAC6E52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1299" y="1940626"/>
            <a:ext cx="9144000" cy="2108860"/>
          </a:xfrm>
          <a:prstGeom prst="rect">
            <a:avLst/>
          </a:prstGeom>
        </p:spPr>
        <p:txBody>
          <a:bodyPr anchor="ctr"/>
          <a:lstStyle>
            <a:lvl1pPr algn="l">
              <a:defRPr sz="6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C700CD-DBB5-4566-B9F1-9DF8CC729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1299" y="5334685"/>
            <a:ext cx="9144000" cy="654197"/>
          </a:xfrm>
        </p:spPr>
        <p:txBody>
          <a:bodyPr anchor="ctr"/>
          <a:lstStyle>
            <a:lvl1pPr marL="0" indent="0" algn="l">
              <a:buNone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F12D1871-47A1-4934-88B4-7B4A8231A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1299" y="6492875"/>
            <a:ext cx="1620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2B6EA2B8-860D-48C2-9063-0184665EE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6000" y="6492873"/>
            <a:ext cx="79200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Teaching Notes: Quantitative Data Analysis  ~ © </a:t>
            </a:r>
            <a:r>
              <a:rPr lang="de-DE" dirty="0"/>
              <a:t>Copyright 2017 W. Mertens, A. </a:t>
            </a:r>
            <a:r>
              <a:rPr lang="de-DE" dirty="0" err="1"/>
              <a:t>Pugliese</a:t>
            </a:r>
            <a:r>
              <a:rPr lang="de-DE" dirty="0"/>
              <a:t> &amp; J. Recker</a:t>
            </a:r>
            <a:r>
              <a:rPr lang="en-US" dirty="0"/>
              <a:t>. All Rights Reserved. ~</a:t>
            </a:r>
            <a:endParaRPr lang="de-DE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A72B0A40-B062-4844-9B53-CA9F20F7C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195EE2-BBDB-4836-A200-C62792C76FA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1B986CD-09A6-4BC9-A1FB-A742803D36E4}"/>
              </a:ext>
            </a:extLst>
          </p:cNvPr>
          <p:cNvSpPr/>
          <p:nvPr userDrawn="1"/>
        </p:nvSpPr>
        <p:spPr bwMode="auto">
          <a:xfrm>
            <a:off x="-1" y="390048"/>
            <a:ext cx="12191999" cy="1235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48C85F2-4B96-438A-8C5B-D9F316903029}"/>
              </a:ext>
            </a:extLst>
          </p:cNvPr>
          <p:cNvSpPr/>
          <p:nvPr userDrawn="1"/>
        </p:nvSpPr>
        <p:spPr bwMode="auto">
          <a:xfrm>
            <a:off x="169818" y="390046"/>
            <a:ext cx="1260000" cy="12350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-110" charset="-128"/>
            </a:endParaRP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1F5AC436-4495-4812-8BEC-647984BDB6A1}"/>
              </a:ext>
            </a:extLst>
          </p:cNvPr>
          <p:cNvCxnSpPr>
            <a:cxnSpLocks/>
          </p:cNvCxnSpPr>
          <p:nvPr userDrawn="1"/>
        </p:nvCxnSpPr>
        <p:spPr>
          <a:xfrm>
            <a:off x="0" y="1625124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C2B361F-961D-463F-A490-164BE908DC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8502" y="4364987"/>
            <a:ext cx="6009594" cy="654197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de-DE" sz="3200" b="1" dirty="0" smtClean="0"/>
            </a:lvl1pPr>
          </a:lstStyle>
          <a:p>
            <a:pPr marL="0" lvl="0" indent="0">
              <a:buNone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271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790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F9FC2E7-02BB-4E27-AF35-A68F40DC7A2B}"/>
              </a:ext>
            </a:extLst>
          </p:cNvPr>
          <p:cNvSpPr/>
          <p:nvPr userDrawn="1"/>
        </p:nvSpPr>
        <p:spPr bwMode="auto">
          <a:xfrm>
            <a:off x="-1" y="365124"/>
            <a:ext cx="12191999" cy="12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B49B422-F709-4988-A074-2C5590B6E780}"/>
              </a:ext>
            </a:extLst>
          </p:cNvPr>
          <p:cNvSpPr/>
          <p:nvPr userDrawn="1"/>
        </p:nvSpPr>
        <p:spPr bwMode="auto">
          <a:xfrm>
            <a:off x="169818" y="365124"/>
            <a:ext cx="1260000" cy="12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F950414B-8306-43D4-9A9A-C9CAE4072D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017" y="1998616"/>
            <a:ext cx="11323683" cy="4337097"/>
          </a:xfrm>
        </p:spPr>
        <p:txBody>
          <a:bodyPr/>
          <a:lstStyle>
            <a:lvl1pPr marL="270000" indent="-270000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400"/>
            </a:lvl1pPr>
            <a:lvl2pPr marL="685800" indent="-2700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200"/>
            </a:lvl2pPr>
            <a:lvl3pPr marL="1143000" indent="-2700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00200" indent="-27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057400" indent="-27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1AB3F79-B538-40E1-B0D6-537295416E35}"/>
              </a:ext>
            </a:extLst>
          </p:cNvPr>
          <p:cNvCxnSpPr>
            <a:cxnSpLocks/>
          </p:cNvCxnSpPr>
          <p:nvPr userDrawn="1"/>
        </p:nvCxnSpPr>
        <p:spPr>
          <a:xfrm>
            <a:off x="0" y="1625124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el 11">
            <a:extLst>
              <a:ext uri="{FF2B5EF4-FFF2-40B4-BE49-F238E27FC236}">
                <a16:creationId xmlns:a16="http://schemas.microsoft.com/office/drawing/2014/main" id="{884B122A-D463-49D8-B467-E8B9A9FE6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636" y="365123"/>
            <a:ext cx="10592363" cy="86840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de-DE" dirty="0"/>
              <a:t>Mastertitelformat</a:t>
            </a:r>
            <a:endParaRPr lang="de-DE" sz="2600" b="0" dirty="0"/>
          </a:p>
        </p:txBody>
      </p:sp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3FCD4C5A-37F2-4837-9510-092FFE04D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1299" y="6492875"/>
            <a:ext cx="1620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DF6A4948-5F29-45C7-8622-B83C953FE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6000" y="6492873"/>
            <a:ext cx="79200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Teaching Notes: Quantitative Data Analysis  ~ © </a:t>
            </a:r>
            <a:r>
              <a:rPr lang="de-DE" dirty="0"/>
              <a:t>Copyright 2017 W. Mertens, A. </a:t>
            </a:r>
            <a:r>
              <a:rPr lang="de-DE" dirty="0" err="1"/>
              <a:t>Pugliese</a:t>
            </a:r>
            <a:r>
              <a:rPr lang="de-DE" dirty="0"/>
              <a:t> &amp; J. Recker</a:t>
            </a:r>
            <a:r>
              <a:rPr lang="en-US" dirty="0"/>
              <a:t>. All Rights Reserved. ~</a:t>
            </a:r>
            <a:endParaRPr lang="de-DE" dirty="0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8B6C9457-1637-463B-A5C2-27097177F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195EE2-BBDB-4836-A200-C62792C76FA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58B6B7-D1BE-42AC-BC76-21D1A5EA4E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599636" y="1136478"/>
            <a:ext cx="10592364" cy="470544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z="2800" b="0" dirty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88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_LANGE_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F9FC2E7-02BB-4E27-AF35-A68F40DC7A2B}"/>
              </a:ext>
            </a:extLst>
          </p:cNvPr>
          <p:cNvSpPr/>
          <p:nvPr userDrawn="1"/>
        </p:nvSpPr>
        <p:spPr bwMode="auto">
          <a:xfrm>
            <a:off x="-1" y="365124"/>
            <a:ext cx="12191999" cy="12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B49B422-F709-4988-A074-2C5590B6E780}"/>
              </a:ext>
            </a:extLst>
          </p:cNvPr>
          <p:cNvSpPr/>
          <p:nvPr userDrawn="1"/>
        </p:nvSpPr>
        <p:spPr bwMode="auto">
          <a:xfrm>
            <a:off x="169818" y="365124"/>
            <a:ext cx="1260000" cy="12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-110" charset="-128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1AB3F79-B538-40E1-B0D6-537295416E35}"/>
              </a:ext>
            </a:extLst>
          </p:cNvPr>
          <p:cNvCxnSpPr>
            <a:cxnSpLocks/>
          </p:cNvCxnSpPr>
          <p:nvPr userDrawn="1"/>
        </p:nvCxnSpPr>
        <p:spPr>
          <a:xfrm>
            <a:off x="0" y="1625124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el 11">
            <a:extLst>
              <a:ext uri="{FF2B5EF4-FFF2-40B4-BE49-F238E27FC236}">
                <a16:creationId xmlns:a16="http://schemas.microsoft.com/office/drawing/2014/main" id="{884B122A-D463-49D8-B467-E8B9A9FE6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636" y="365123"/>
            <a:ext cx="10592363" cy="125999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de-DE" dirty="0"/>
              <a:t>Mastertitelformat</a:t>
            </a:r>
            <a:endParaRPr lang="de-DE" sz="2600" b="0" dirty="0"/>
          </a:p>
        </p:txBody>
      </p:sp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3FCD4C5A-37F2-4837-9510-092FFE04D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1299" y="6492875"/>
            <a:ext cx="1620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DF6A4948-5F29-45C7-8622-B83C953FE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6000" y="6492873"/>
            <a:ext cx="79200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Teaching Notes: Quantitative Data Analysis  ~ © </a:t>
            </a:r>
            <a:r>
              <a:rPr lang="de-DE" dirty="0"/>
              <a:t>Copyright 2017 W. Mertens, A. </a:t>
            </a:r>
            <a:r>
              <a:rPr lang="de-DE" dirty="0" err="1"/>
              <a:t>Pugliese</a:t>
            </a:r>
            <a:r>
              <a:rPr lang="de-DE" dirty="0"/>
              <a:t> &amp; J. Recker</a:t>
            </a:r>
            <a:r>
              <a:rPr lang="en-US" dirty="0"/>
              <a:t>. All Rights Reserved. ~</a:t>
            </a:r>
            <a:endParaRPr lang="de-DE" dirty="0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8B6C9457-1637-463B-A5C2-27097177F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195EE2-BBDB-4836-A200-C62792C76FA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595DE736-2157-4E56-BE1A-5B6B761A19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017" y="1998616"/>
            <a:ext cx="11323683" cy="4337097"/>
          </a:xfrm>
        </p:spPr>
        <p:txBody>
          <a:bodyPr/>
          <a:lstStyle>
            <a:lvl1pPr marL="270000" indent="-270000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400"/>
            </a:lvl1pPr>
            <a:lvl2pPr marL="685800" indent="-2700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200"/>
            </a:lvl2pPr>
            <a:lvl3pPr marL="1143000" indent="-2700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00200" indent="-27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057400" indent="-27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6177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17EA3A-9042-49B8-82DF-4E00A7A5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E25F51-C8BD-4CA3-A659-387679CDE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86F99D6-36C5-4DA5-A36D-783A7FD8FCB5}"/>
              </a:ext>
            </a:extLst>
          </p:cNvPr>
          <p:cNvSpPr/>
          <p:nvPr userDrawn="1"/>
        </p:nvSpPr>
        <p:spPr bwMode="auto">
          <a:xfrm>
            <a:off x="-1" y="365124"/>
            <a:ext cx="12191999" cy="12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6E01C9C-934B-4A19-B7D1-D8ABF62FBA36}"/>
              </a:ext>
            </a:extLst>
          </p:cNvPr>
          <p:cNvSpPr/>
          <p:nvPr userDrawn="1"/>
        </p:nvSpPr>
        <p:spPr bwMode="auto">
          <a:xfrm>
            <a:off x="169818" y="365124"/>
            <a:ext cx="1260000" cy="12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-110" charset="-128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1F9ACAE-0D93-45B1-B2B9-3E99BF4B2E1D}"/>
              </a:ext>
            </a:extLst>
          </p:cNvPr>
          <p:cNvCxnSpPr>
            <a:cxnSpLocks/>
          </p:cNvCxnSpPr>
          <p:nvPr userDrawn="1"/>
        </p:nvCxnSpPr>
        <p:spPr>
          <a:xfrm>
            <a:off x="0" y="1625124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D7EC9E8B-03C3-4E6B-A134-B0C44E8BA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1299" y="6492875"/>
            <a:ext cx="1620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A50760C6-BC5B-4BC4-9A18-7EC9626D6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6000" y="6492873"/>
            <a:ext cx="79200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Teaching Notes: Quantitative Data Analysis  ~ © </a:t>
            </a:r>
            <a:r>
              <a:rPr lang="de-DE" dirty="0"/>
              <a:t>Copyright 2017 W. Mertens, A. </a:t>
            </a:r>
            <a:r>
              <a:rPr lang="de-DE" dirty="0" err="1"/>
              <a:t>Pugliese</a:t>
            </a:r>
            <a:r>
              <a:rPr lang="de-DE" dirty="0"/>
              <a:t> &amp; J. Recker</a:t>
            </a:r>
            <a:r>
              <a:rPr lang="en-US" dirty="0"/>
              <a:t>. All Rights Reserved. ~</a:t>
            </a:r>
            <a:endParaRPr lang="de-DE" dirty="0"/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27C91F0B-B5D2-4273-B386-08C1364AA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195EE2-BBDB-4836-A200-C62792C76F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766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CB505240-77B1-4ADB-A53F-73366574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99" y="6492875"/>
            <a:ext cx="1620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CED05FFF-CF6A-4C9A-84DD-6549C926D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6000" y="6492873"/>
            <a:ext cx="79200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Teaching Notes: Quantitative Data Analysis  ~ © </a:t>
            </a:r>
            <a:r>
              <a:rPr lang="de-DE" dirty="0"/>
              <a:t>Copyright 2017 W. Mertens, A. </a:t>
            </a:r>
            <a:r>
              <a:rPr lang="de-DE" dirty="0" err="1"/>
              <a:t>Pugliese</a:t>
            </a:r>
            <a:r>
              <a:rPr lang="de-DE" dirty="0"/>
              <a:t> &amp; J. Recker</a:t>
            </a:r>
            <a:r>
              <a:rPr lang="en-US" dirty="0"/>
              <a:t>. All Rights Reserved. ~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139F2102-2701-4E63-96CD-D13111477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195EE2-BBDB-4836-A200-C62792C76FA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F2EEA37-5636-4573-B2C0-B2143DB82629}"/>
              </a:ext>
            </a:extLst>
          </p:cNvPr>
          <p:cNvSpPr/>
          <p:nvPr userDrawn="1"/>
        </p:nvSpPr>
        <p:spPr bwMode="auto">
          <a:xfrm>
            <a:off x="-1" y="365124"/>
            <a:ext cx="12191999" cy="12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1EE66F2-73A1-4447-B7CE-4C12A4397504}"/>
              </a:ext>
            </a:extLst>
          </p:cNvPr>
          <p:cNvSpPr/>
          <p:nvPr userDrawn="1"/>
        </p:nvSpPr>
        <p:spPr bwMode="auto">
          <a:xfrm>
            <a:off x="169818" y="365124"/>
            <a:ext cx="1260000" cy="12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-110" charset="-128"/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A30D90D3-1EEF-4247-8321-3181A0508C6C}"/>
              </a:ext>
            </a:extLst>
          </p:cNvPr>
          <p:cNvCxnSpPr>
            <a:cxnSpLocks/>
          </p:cNvCxnSpPr>
          <p:nvPr userDrawn="1"/>
        </p:nvCxnSpPr>
        <p:spPr>
          <a:xfrm>
            <a:off x="0" y="1625124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itel 11">
            <a:extLst>
              <a:ext uri="{FF2B5EF4-FFF2-40B4-BE49-F238E27FC236}">
                <a16:creationId xmlns:a16="http://schemas.microsoft.com/office/drawing/2014/main" id="{756EAD64-B14B-49E2-A47F-877D6EE9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636" y="365123"/>
            <a:ext cx="10592363" cy="86840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de-DE" dirty="0"/>
              <a:t>Mastertitelformat</a:t>
            </a:r>
            <a:endParaRPr lang="de-DE" sz="2600" b="0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C25C3B0F-60C6-4ABC-8223-6928A723C43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599636" y="1136478"/>
            <a:ext cx="10592364" cy="470544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z="2800" b="0" dirty="0"/>
              <a:t>Untertitel</a:t>
            </a:r>
            <a:endParaRPr lang="de-DE" dirty="0"/>
          </a:p>
        </p:txBody>
      </p:sp>
      <p:sp>
        <p:nvSpPr>
          <p:cNvPr id="23" name="Inhaltsplatzhalter 3">
            <a:extLst>
              <a:ext uri="{FF2B5EF4-FFF2-40B4-BE49-F238E27FC236}">
                <a16:creationId xmlns:a16="http://schemas.microsoft.com/office/drawing/2014/main" id="{11175EE3-F352-4DD9-93BC-7F7186F934C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017" y="1998616"/>
            <a:ext cx="5468983" cy="4337097"/>
          </a:xfrm>
        </p:spPr>
        <p:txBody>
          <a:bodyPr/>
          <a:lstStyle>
            <a:lvl1pPr marL="270000" indent="-270000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400"/>
            </a:lvl1pPr>
            <a:lvl2pPr marL="685800" indent="-2700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200"/>
            </a:lvl2pPr>
            <a:lvl3pPr marL="1143000" indent="-2700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00200" indent="-27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057400" indent="-27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Inhaltsplatzhalter 3">
            <a:extLst>
              <a:ext uri="{FF2B5EF4-FFF2-40B4-BE49-F238E27FC236}">
                <a16:creationId xmlns:a16="http://schemas.microsoft.com/office/drawing/2014/main" id="{28DBA9B8-E06B-42C8-9F02-C5772E9387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1716" y="1998615"/>
            <a:ext cx="5468983" cy="4337097"/>
          </a:xfrm>
        </p:spPr>
        <p:txBody>
          <a:bodyPr/>
          <a:lstStyle>
            <a:lvl1pPr marL="270000" indent="-270000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400"/>
            </a:lvl1pPr>
            <a:lvl2pPr marL="685800" indent="-2700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200"/>
            </a:lvl2pPr>
            <a:lvl3pPr marL="1143000" indent="-2700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00200" indent="-27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057400" indent="-27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642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_LANGE_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CB505240-77B1-4ADB-A53F-73366574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99" y="6492875"/>
            <a:ext cx="1620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CED05FFF-CF6A-4C9A-84DD-6549C926D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6000" y="6492873"/>
            <a:ext cx="79200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Teaching Notes: Quantitative Data Analysis  ~ © </a:t>
            </a:r>
            <a:r>
              <a:rPr lang="de-DE" dirty="0"/>
              <a:t>Copyright 2017 W. Mertens, A. </a:t>
            </a:r>
            <a:r>
              <a:rPr lang="de-DE" dirty="0" err="1"/>
              <a:t>Pugliese</a:t>
            </a:r>
            <a:r>
              <a:rPr lang="de-DE" dirty="0"/>
              <a:t> &amp; J. Recker</a:t>
            </a:r>
            <a:r>
              <a:rPr lang="en-US" dirty="0"/>
              <a:t>. All Rights Reserved. ~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139F2102-2701-4E63-96CD-D13111477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195EE2-BBDB-4836-A200-C62792C76FA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Inhaltsplatzhalter 3">
            <a:extLst>
              <a:ext uri="{FF2B5EF4-FFF2-40B4-BE49-F238E27FC236}">
                <a16:creationId xmlns:a16="http://schemas.microsoft.com/office/drawing/2014/main" id="{11175EE3-F352-4DD9-93BC-7F7186F934C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017" y="1998616"/>
            <a:ext cx="5468983" cy="4337097"/>
          </a:xfrm>
        </p:spPr>
        <p:txBody>
          <a:bodyPr/>
          <a:lstStyle>
            <a:lvl1pPr marL="270000" indent="-270000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400"/>
            </a:lvl1pPr>
            <a:lvl2pPr marL="685800" indent="-2700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200"/>
            </a:lvl2pPr>
            <a:lvl3pPr marL="1143000" indent="-2700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00200" indent="-27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057400" indent="-27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Inhaltsplatzhalter 3">
            <a:extLst>
              <a:ext uri="{FF2B5EF4-FFF2-40B4-BE49-F238E27FC236}">
                <a16:creationId xmlns:a16="http://schemas.microsoft.com/office/drawing/2014/main" id="{28DBA9B8-E06B-42C8-9F02-C5772E9387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1716" y="1998615"/>
            <a:ext cx="5468983" cy="4337097"/>
          </a:xfrm>
        </p:spPr>
        <p:txBody>
          <a:bodyPr/>
          <a:lstStyle>
            <a:lvl1pPr marL="270000" indent="-270000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400"/>
            </a:lvl1pPr>
            <a:lvl2pPr marL="685800" indent="-2700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200"/>
            </a:lvl2pPr>
            <a:lvl3pPr marL="1143000" indent="-2700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00200" indent="-27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057400" indent="-27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4DB64FC-D5CB-4A58-A675-8558426B7E9B}"/>
              </a:ext>
            </a:extLst>
          </p:cNvPr>
          <p:cNvSpPr/>
          <p:nvPr userDrawn="1"/>
        </p:nvSpPr>
        <p:spPr bwMode="auto">
          <a:xfrm>
            <a:off x="-1" y="365124"/>
            <a:ext cx="12191999" cy="12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F4A2042-0AFD-4301-A0E1-667128A81784}"/>
              </a:ext>
            </a:extLst>
          </p:cNvPr>
          <p:cNvSpPr/>
          <p:nvPr userDrawn="1"/>
        </p:nvSpPr>
        <p:spPr bwMode="auto">
          <a:xfrm>
            <a:off x="169818" y="365124"/>
            <a:ext cx="1260000" cy="12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-110" charset="-128"/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5FBDC0F-F2D8-4B37-A4E8-42EB43AACFED}"/>
              </a:ext>
            </a:extLst>
          </p:cNvPr>
          <p:cNvCxnSpPr>
            <a:cxnSpLocks/>
          </p:cNvCxnSpPr>
          <p:nvPr userDrawn="1"/>
        </p:nvCxnSpPr>
        <p:spPr>
          <a:xfrm>
            <a:off x="0" y="1625124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itel 11">
            <a:extLst>
              <a:ext uri="{FF2B5EF4-FFF2-40B4-BE49-F238E27FC236}">
                <a16:creationId xmlns:a16="http://schemas.microsoft.com/office/drawing/2014/main" id="{A7E6E160-4234-489A-9116-E7840AF66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636" y="365123"/>
            <a:ext cx="10592363" cy="125999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de-DE" dirty="0"/>
              <a:t>Mastertitelformat</a:t>
            </a:r>
            <a:endParaRPr lang="de-DE" sz="2600" b="0" dirty="0"/>
          </a:p>
        </p:txBody>
      </p:sp>
    </p:spTree>
    <p:extLst>
      <p:ext uri="{BB962C8B-B14F-4D97-AF65-F5344CB8AC3E}">
        <p14:creationId xmlns:p14="http://schemas.microsoft.com/office/powerpoint/2010/main" val="130632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811" y="1514475"/>
            <a:ext cx="10572328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2" y="274638"/>
            <a:ext cx="9146380" cy="1020762"/>
          </a:xfrm>
        </p:spPr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6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811" y="1514475"/>
            <a:ext cx="10572328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2" y="274638"/>
            <a:ext cx="9146380" cy="1020762"/>
          </a:xfrm>
        </p:spPr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1" y="1905000"/>
            <a:ext cx="442075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43" y="1905000"/>
            <a:ext cx="442074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8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9" y="260350"/>
            <a:ext cx="1056004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9" y="1700215"/>
            <a:ext cx="5177366" cy="3989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4984" y="1700215"/>
            <a:ext cx="5179483" cy="3989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700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06AE9A-130B-41A6-883E-8C21CD141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AD65C27A-9C7E-4AB3-80B1-E1207F8F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</a:t>
            </a:r>
            <a:br>
              <a:rPr lang="de-DE" dirty="0"/>
            </a:br>
            <a:r>
              <a:rPr lang="de-DE" sz="2600" b="0" dirty="0"/>
              <a:t>Untertitel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041416A4-E098-490E-ACDB-0686141C0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1299" y="6492875"/>
            <a:ext cx="1620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B6BCFD-A092-491B-B2F6-89B0E186717E}" type="datetime1">
              <a:rPr lang="de-DE" smtClean="0"/>
              <a:t>25.11.2021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A6959BF8-83D7-45C3-8C57-AD6C886C7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6000" y="6492873"/>
            <a:ext cx="79200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Teaching Notes: Quantitative Data Analysis  ~ © </a:t>
            </a:r>
            <a:r>
              <a:rPr lang="de-DE" dirty="0"/>
              <a:t>Copyright 2017 W. Mertens, A. </a:t>
            </a:r>
            <a:r>
              <a:rPr lang="de-DE" dirty="0" err="1"/>
              <a:t>Pugliese</a:t>
            </a:r>
            <a:r>
              <a:rPr lang="de-DE" dirty="0"/>
              <a:t> &amp; J. Recker</a:t>
            </a:r>
            <a:r>
              <a:rPr lang="en-US" dirty="0"/>
              <a:t>. All Rights Reserved. ~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FC08021-0A47-4643-A198-070D26E3F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195EE2-BBDB-4836-A200-C62792C76F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03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prints.qut.edu.au/34162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quantpsy.org/sobel/sobel.htm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2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vassarstats.net/tabs.html" TargetMode="External"/><Relationship Id="rId7" Type="http://schemas.openxmlformats.org/officeDocument/2006/relationships/hyperlink" Target="http://quantpsy.org/sobel/sobel.htm" TargetMode="External"/><Relationship Id="rId2" Type="http://schemas.openxmlformats.org/officeDocument/2006/relationships/hyperlink" Target="http://www.statsoft.com/Textboo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sychstat.missouristate.edu/introbook/tdist.htm" TargetMode="External"/><Relationship Id="rId5" Type="http://schemas.openxmlformats.org/officeDocument/2006/relationships/hyperlink" Target="http://vassarstats.net/textbook/apx_d.html" TargetMode="External"/><Relationship Id="rId4" Type="http://schemas.openxmlformats.org/officeDocument/2006/relationships/hyperlink" Target="http://www.medcalc.org/manual/chi-square-table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31442-CFE4-47B1-91B8-8D74A69B6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Quantitative Data Analysis: </a:t>
            </a:r>
            <a:br>
              <a:rPr lang="en-US" sz="4400" dirty="0"/>
            </a:br>
            <a:r>
              <a:rPr lang="en-US" sz="4400" dirty="0"/>
              <a:t>A Companion for Accounting and Information Systems Research</a:t>
            </a:r>
            <a:endParaRPr lang="de-DE" sz="4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D3AB066-3B35-47B7-A101-6B7712F65F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Created by </a:t>
            </a:r>
            <a:r>
              <a:rPr lang="de-DE" dirty="0"/>
              <a:t>Willem Mertens, Amedeo </a:t>
            </a:r>
            <a:r>
              <a:rPr lang="de-DE" dirty="0" err="1"/>
              <a:t>Pugliese</a:t>
            </a:r>
            <a:r>
              <a:rPr lang="de-DE" dirty="0"/>
              <a:t> &amp; Jan Recker</a:t>
            </a:r>
            <a:endParaRPr lang="en-US" i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CA6CE6-7EB3-48D4-B3F8-4BA802F6A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1299" y="6492875"/>
            <a:ext cx="1620000" cy="228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658F07-E809-41AA-A314-CF0D7D69B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Teaching Notes: Quantitative Data Analysis  ~ © </a:t>
            </a:r>
            <a:r>
              <a:rPr lang="de-DE" dirty="0"/>
              <a:t>Copyright 2017 W. Mertens, A. </a:t>
            </a:r>
            <a:r>
              <a:rPr lang="de-DE" dirty="0" err="1"/>
              <a:t>Pugliese</a:t>
            </a:r>
            <a:r>
              <a:rPr lang="de-DE" dirty="0"/>
              <a:t> &amp; J. Recker</a:t>
            </a:r>
            <a:r>
              <a:rPr lang="en-US" dirty="0"/>
              <a:t>. All Rights Reserved. ~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2B1FAF-A463-4D8B-80A2-C431F0EFB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195EE2-BBDB-4836-A200-C62792C76FA9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CF93B89-3258-4F48-99B9-07283E12640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90989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69800271"/>
              </p:ext>
            </p:extLst>
          </p:nvPr>
        </p:nvGraphicFramePr>
        <p:xfrm>
          <a:off x="2186386" y="2234235"/>
          <a:ext cx="7283394" cy="3680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Visio" r:id="rId3" imgW="4366969" imgH="2206980" progId="Visio.Drawing.11">
                  <p:embed/>
                </p:oleObj>
              </mc:Choice>
              <mc:Fallback>
                <p:oleObj name="Visio" r:id="rId3" imgW="4366969" imgH="2206980" progId="Visio.Drawing.11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6386" y="2234235"/>
                        <a:ext cx="7283394" cy="368008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A Simple Example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A1B9DC3-9EDD-4085-A47B-F7D65F05CCE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53618D7-39BB-49D7-917A-3C08E63C7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920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</p:nvPr>
        </p:nvGraphicFramePr>
        <p:xfrm>
          <a:off x="627063" y="1998663"/>
          <a:ext cx="1132409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4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4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4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PU</a:t>
                      </a:r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PEOU</a:t>
                      </a:r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ITU</a:t>
                      </a:r>
                    </a:p>
                  </a:txBody>
                  <a:tcPr marL="130741" marR="1307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PU1</a:t>
                      </a:r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PEOU1</a:t>
                      </a:r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ITU1</a:t>
                      </a:r>
                    </a:p>
                  </a:txBody>
                  <a:tcPr marL="130741" marR="1307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PU2</a:t>
                      </a:r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PEOU2</a:t>
                      </a:r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ITU2</a:t>
                      </a:r>
                    </a:p>
                  </a:txBody>
                  <a:tcPr marL="130741" marR="1307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PU3</a:t>
                      </a:r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PEOU3</a:t>
                      </a:r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ITU3</a:t>
                      </a:r>
                    </a:p>
                  </a:txBody>
                  <a:tcPr marL="130741" marR="1307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…</a:t>
                      </a:r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…</a:t>
                      </a:r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…</a:t>
                      </a:r>
                    </a:p>
                  </a:txBody>
                  <a:tcPr marL="130741" marR="1307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…</a:t>
                      </a:r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…</a:t>
                      </a:r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…</a:t>
                      </a:r>
                    </a:p>
                  </a:txBody>
                  <a:tcPr marL="130741" marR="13074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30741" marR="13074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30741" marR="13074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30741" marR="13074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30741" marR="130741"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30741" marR="13074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The corresponding construct table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8711E33-3D98-4EA5-AC6E-013F8A8B193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D9CBF1D-E215-44D8-83AD-62D7CCCBA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514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37252B1-A970-4591-8912-ED3E38721F1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altLang="en-US" dirty="0"/>
              <a:t>A Simple Example: the corresponding data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4E07B6-B556-4CC2-BD23-32541946D34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6" y="1143000"/>
            <a:ext cx="1088953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6D0C588-5E61-4A3C-AC08-5EDA4E50D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69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6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33" y="2268639"/>
            <a:ext cx="4762500" cy="3571875"/>
          </a:xfr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SEM Overview</a:t>
            </a:r>
          </a:p>
        </p:txBody>
      </p:sp>
      <p:sp>
        <p:nvSpPr>
          <p:cNvPr id="2420739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pPr marL="381000" indent="-381000"/>
            <a:endParaRPr lang="en-AU" altLang="en-US" sz="2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C5C9073-07E4-4C4F-A476-2000EF8F2668}"/>
              </a:ext>
            </a:extLst>
          </p:cNvPr>
          <p:cNvSpPr txBox="1"/>
          <p:nvPr/>
        </p:nvSpPr>
        <p:spPr>
          <a:xfrm>
            <a:off x="1054037" y="2166633"/>
            <a:ext cx="48467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/>
            <a:r>
              <a:rPr lang="en-AU" altLang="en-US" sz="2400" b="1" dirty="0"/>
              <a:t>Four phases of analysis</a:t>
            </a:r>
          </a:p>
          <a:p>
            <a:pPr marL="800100" lvl="1" indent="-342900">
              <a:buFontTx/>
              <a:buAutoNum type="arabicPeriod"/>
            </a:pPr>
            <a:r>
              <a:rPr lang="en-AU" altLang="en-US" sz="2000" dirty="0"/>
              <a:t>(Descriptive statistics)</a:t>
            </a:r>
          </a:p>
          <a:p>
            <a:pPr marL="800100" lvl="1" indent="-342900">
              <a:buFontTx/>
              <a:buAutoNum type="arabicPeriod"/>
            </a:pPr>
            <a:r>
              <a:rPr lang="en-AU" altLang="en-US" sz="2000" dirty="0"/>
              <a:t>Measurement model estimation</a:t>
            </a:r>
          </a:p>
          <a:p>
            <a:pPr marL="800100" lvl="1" indent="-342900">
              <a:buFontTx/>
              <a:buAutoNum type="arabicPeriod"/>
            </a:pPr>
            <a:r>
              <a:rPr lang="en-AU" altLang="en-US" sz="2000" dirty="0"/>
              <a:t>Structural model estimation</a:t>
            </a:r>
          </a:p>
          <a:p>
            <a:pPr marL="800100" lvl="1" indent="-342900">
              <a:buFontTx/>
              <a:buAutoNum type="arabicPeriod"/>
            </a:pPr>
            <a:r>
              <a:rPr lang="en-AU" altLang="en-US" dirty="0"/>
              <a:t>Mediation/Moderation/supplementary analyses</a:t>
            </a:r>
          </a:p>
          <a:p>
            <a:pPr marL="381000" indent="-381000"/>
            <a:endParaRPr lang="en-AU" altLang="en-US" sz="2400" dirty="0"/>
          </a:p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B7D6360-9D31-46FA-A11F-740C9DBFB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70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07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8804" name="Group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98186828"/>
              </p:ext>
            </p:extLst>
          </p:nvPr>
        </p:nvGraphicFramePr>
        <p:xfrm>
          <a:off x="473912" y="3097745"/>
          <a:ext cx="11323089" cy="3335318"/>
        </p:xfrm>
        <a:graphic>
          <a:graphicData uri="http://schemas.openxmlformats.org/drawingml/2006/table">
            <a:tbl>
              <a:tblPr/>
              <a:tblGrid>
                <a:gridCol w="9510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Demographic variable</a:t>
                      </a: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p-value</a:t>
                      </a: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tx1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Type of organisation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.206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Size of organisation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.436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Size of modelling team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.305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Country of origin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.100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Years of experience in process modelling overall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.346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Months of experience in process modelling with BPMN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.639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Number of BPMN models created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.345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Type of training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.784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Use of modelling tool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.060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Use of modelling guidelines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.311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Use of BPMN constructs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.542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38268" marR="138268"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AU" altLang="en-US" dirty="0"/>
              <a:t>Descriptive Statistics</a:t>
            </a:r>
            <a:br>
              <a:rPr lang="en-AU" altLang="en-US" dirty="0"/>
            </a:br>
            <a:endParaRPr lang="en-AU" altLang="en-US" sz="28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AU" altLang="en-US" sz="2400" dirty="0"/>
              <a:t> e.g., assessment of non-response error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97E1175-C447-4A19-AEC5-2E48AAB00B92}"/>
              </a:ext>
            </a:extLst>
          </p:cNvPr>
          <p:cNvSpPr txBox="1"/>
          <p:nvPr/>
        </p:nvSpPr>
        <p:spPr>
          <a:xfrm>
            <a:off x="693683" y="2292757"/>
            <a:ext cx="1063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Chi-square test of early versus late survey respondents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BBDB3FB-9C96-4783-92A3-12F8F453A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6949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AU" altLang="en-US" sz="2000" b="1" dirty="0"/>
              <a:t>Model specification</a:t>
            </a:r>
          </a:p>
          <a:p>
            <a:pPr lvl="1" eaLnBrk="1" hangingPunct="1"/>
            <a:r>
              <a:rPr lang="en-AU" altLang="en-US" sz="2000" dirty="0"/>
              <a:t>Specification of an a-priori research model with theoretical constructs and hypothesized relationships between them.</a:t>
            </a:r>
          </a:p>
          <a:p>
            <a:pPr eaLnBrk="1" hangingPunct="1"/>
            <a:r>
              <a:rPr lang="en-AU" altLang="en-US" sz="2000" b="1" dirty="0"/>
              <a:t>Model identification</a:t>
            </a:r>
          </a:p>
          <a:p>
            <a:pPr lvl="1" eaLnBrk="1" hangingPunct="1"/>
            <a:r>
              <a:rPr lang="de-DE" altLang="en-US" sz="2000" dirty="0"/>
              <a:t>Estimation of unknown parameters (such as factor loadings, path coefficients or explained variance) based on observed correlations or covariances.</a:t>
            </a:r>
          </a:p>
          <a:p>
            <a:pPr eaLnBrk="1" hangingPunct="1"/>
            <a:r>
              <a:rPr lang="en-AU" altLang="en-US" sz="2000" b="1" dirty="0"/>
              <a:t>Model estimation</a:t>
            </a:r>
          </a:p>
          <a:p>
            <a:pPr lvl="1" eaLnBrk="1" hangingPunct="1"/>
            <a:r>
              <a:rPr lang="en-AU" altLang="en-US" sz="2000" dirty="0"/>
              <a:t>Finding of one set of model parameters that best fits the data.</a:t>
            </a:r>
          </a:p>
          <a:p>
            <a:pPr eaLnBrk="1" hangingPunct="1"/>
            <a:r>
              <a:rPr lang="en-AU" altLang="en-US" sz="2000" b="1" dirty="0"/>
              <a:t>Model fit testing</a:t>
            </a:r>
          </a:p>
          <a:p>
            <a:pPr lvl="1" eaLnBrk="1" hangingPunct="1"/>
            <a:r>
              <a:rPr lang="en-AU" altLang="en-US" sz="2000" dirty="0"/>
              <a:t>Assessment of how well a model fits the data.</a:t>
            </a:r>
          </a:p>
          <a:p>
            <a:pPr eaLnBrk="1" hangingPunct="1"/>
            <a:r>
              <a:rPr lang="en-AU" altLang="en-US" sz="2000" b="1" dirty="0"/>
              <a:t>Model re-specification</a:t>
            </a:r>
          </a:p>
          <a:p>
            <a:pPr lvl="1" eaLnBrk="1" hangingPunct="1"/>
            <a:r>
              <a:rPr lang="en-AU" altLang="en-US" sz="2000" dirty="0"/>
              <a:t>Improvement of either model parsimony or fit.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AU" altLang="en-US" dirty="0"/>
              <a:t>Structural Model Estimation: 5-stage process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AC8B174-57DA-47F9-B037-F5680402752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D3DCB58-B63E-46DE-9B17-9EAFDAC6A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3945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5717D50-3F74-4973-801C-F8FDA81F468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Measurement Model Estimation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91D17F-FF2C-4EB0-8B73-FDEBC530B65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796748"/>
              </p:ext>
            </p:extLst>
          </p:nvPr>
        </p:nvGraphicFramePr>
        <p:xfrm>
          <a:off x="2255250" y="1761308"/>
          <a:ext cx="7681499" cy="481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Visio" r:id="rId3" imgW="8677751" imgH="7246800" progId="Visio.Drawing.11">
                  <p:embed/>
                </p:oleObj>
              </mc:Choice>
              <mc:Fallback>
                <p:oleObj name="Visio" r:id="rId3" imgW="8677751" imgH="7246800" progId="Visio.Drawing.11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250" y="1761308"/>
                        <a:ext cx="7681499" cy="4811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7803D61-D8D0-4275-9D0E-8B6B8F8FC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7132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AU" altLang="en-US" dirty="0"/>
          </a:p>
          <a:p>
            <a:r>
              <a:rPr lang="en-AU" altLang="en-US" dirty="0"/>
              <a:t>Examines whether the model of what we measure fits the properties of the data we collected</a:t>
            </a:r>
          </a:p>
          <a:p>
            <a:r>
              <a:rPr lang="en-AU" altLang="en-US" dirty="0"/>
              <a:t>Often confused with confirmatory factor analysis.</a:t>
            </a:r>
          </a:p>
          <a:p>
            <a:r>
              <a:rPr lang="en-AU" altLang="en-US" dirty="0"/>
              <a:t>The actual test criteria (for reflective models) is Goodness of Fit.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Measurement Model Estimation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E476C8C-15D2-4B32-8DAD-9E116C467C0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779125" y="5005390"/>
            <a:ext cx="9209334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Goodness of fit statistics for the measurement model (GFI = 0.91, NFI = 0.97, NNFI = 0.98, CFI = 0.98, SRMR = 0.05, RMSEA = 0.06, χ2 = 436.71, df = 155) suggest good fit of the measurement model to the data set, considering the approximate benchmarks suggested by Im and Grover (2004). </a:t>
            </a:r>
            <a:endParaRPr lang="en-AU" altLang="en-US" sz="180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3E4DF35-1F9E-4770-80A3-FD8D440FF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404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931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AU" altLang="en-US" dirty="0"/>
              <a:t>Assessment of the reliability and validity of the scales used.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dirty="0"/>
              <a:t>Tests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 err="1"/>
              <a:t>Uni</a:t>
            </a:r>
            <a:r>
              <a:rPr lang="en-AU" altLang="en-US" dirty="0"/>
              <a:t>-dimensionality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 dirty="0"/>
              <a:t>A construct is </a:t>
            </a:r>
            <a:r>
              <a:rPr lang="en-AU" altLang="en-US" dirty="0" err="1"/>
              <a:t>uni</a:t>
            </a:r>
            <a:r>
              <a:rPr lang="en-AU" altLang="en-US" dirty="0"/>
              <a:t>-dimensional if its constituent items represent one underlying trait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/>
              <a:t>Reliability and composite reliability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 dirty="0"/>
              <a:t>Reliability is defined as the degree to which scale items are free from error and, therefore, yield consistent results.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/>
              <a:t>Convergent validity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 dirty="0"/>
              <a:t>Convergent validity tests if measures that should be related are in fact related.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/>
              <a:t>Discriminant validity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 dirty="0"/>
              <a:t>Discriminant validity refers to the degree to which items of different constructs are unique from each other.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AU" altLang="en-US"/>
              <a:t>Measurement Model Estimation for Reflective Measures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D7CCD23-E636-491C-99D2-7589F4B72C8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7B2440-A8EC-44D8-8106-60DA3BE45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053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89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AU" altLang="en-US" dirty="0"/>
              <a:t>Validation via standard set of indices (e.g., </a:t>
            </a:r>
            <a:r>
              <a:rPr lang="en-AU" altLang="en-US" dirty="0" err="1"/>
              <a:t>Fornell</a:t>
            </a:r>
            <a:r>
              <a:rPr lang="en-AU" altLang="en-US" dirty="0"/>
              <a:t> and </a:t>
            </a:r>
            <a:r>
              <a:rPr lang="en-AU" altLang="en-US" dirty="0" err="1"/>
              <a:t>Larcker</a:t>
            </a:r>
            <a:r>
              <a:rPr lang="en-AU" altLang="en-US" dirty="0"/>
              <a:t>, 1981)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err="1"/>
              <a:t>Uni</a:t>
            </a:r>
            <a:r>
              <a:rPr lang="en-US" altLang="en-US" dirty="0"/>
              <a:t>-dimensionality:</a:t>
            </a:r>
          </a:p>
          <a:p>
            <a:pPr lvl="2" eaLnBrk="1" hangingPunct="1">
              <a:lnSpc>
                <a:spcPct val="80000"/>
              </a:lnSpc>
            </a:pPr>
            <a:r>
              <a:rPr lang="en-AU" altLang="en-US" dirty="0"/>
              <a:t>Cronbach’s Alpha (</a:t>
            </a:r>
            <a:r>
              <a:rPr lang="el-GR" altLang="en-US" dirty="0">
                <a:cs typeface="Arial" pitchFamily="34" charset="0"/>
              </a:rPr>
              <a:t>α</a:t>
            </a:r>
            <a:r>
              <a:rPr lang="en-AU" altLang="en-US" dirty="0">
                <a:cs typeface="Arial" pitchFamily="34" charset="0"/>
              </a:rPr>
              <a:t>) &gt; 0.7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dirty="0"/>
              <a:t>Reliability:</a:t>
            </a:r>
          </a:p>
          <a:p>
            <a:pPr lvl="2" eaLnBrk="1" hangingPunct="1">
              <a:lnSpc>
                <a:spcPct val="80000"/>
              </a:lnSpc>
            </a:pPr>
            <a:r>
              <a:rPr lang="en-AU" altLang="en-US" dirty="0"/>
              <a:t>Cronbach’s Alpha (</a:t>
            </a:r>
            <a:r>
              <a:rPr lang="el-GR" altLang="en-US" dirty="0">
                <a:cs typeface="Arial" pitchFamily="34" charset="0"/>
              </a:rPr>
              <a:t>α</a:t>
            </a:r>
            <a:r>
              <a:rPr lang="en-AU" altLang="en-US" dirty="0">
                <a:cs typeface="Arial" pitchFamily="34" charset="0"/>
              </a:rPr>
              <a:t>) &gt; 0.8</a:t>
            </a:r>
          </a:p>
          <a:p>
            <a:pPr lvl="2" eaLnBrk="1" hangingPunct="1">
              <a:lnSpc>
                <a:spcPct val="80000"/>
              </a:lnSpc>
            </a:pPr>
            <a:r>
              <a:rPr lang="en-AU" altLang="en-US" dirty="0">
                <a:cs typeface="Arial" pitchFamily="34" charset="0"/>
              </a:rPr>
              <a:t>Composite reliability (p</a:t>
            </a:r>
            <a:r>
              <a:rPr lang="en-AU" altLang="en-US" baseline="-25000" dirty="0">
                <a:cs typeface="Arial" pitchFamily="34" charset="0"/>
              </a:rPr>
              <a:t>c</a:t>
            </a:r>
            <a:r>
              <a:rPr lang="en-AU" altLang="en-US" dirty="0">
                <a:cs typeface="Arial" pitchFamily="34" charset="0"/>
              </a:rPr>
              <a:t>) &gt; 0.5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dirty="0">
                <a:cs typeface="Arial" pitchFamily="34" charset="0"/>
              </a:rPr>
              <a:t>Convergent validity:</a:t>
            </a:r>
          </a:p>
          <a:p>
            <a:pPr lvl="2" eaLnBrk="1" hangingPunct="1">
              <a:lnSpc>
                <a:spcPct val="80000"/>
              </a:lnSpc>
            </a:pPr>
            <a:r>
              <a:rPr lang="en-AU" altLang="en-US" dirty="0">
                <a:cs typeface="Arial" pitchFamily="34" charset="0"/>
              </a:rPr>
              <a:t>Average variance extracted (AVE) &gt; 0.5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Indicator factor loadings (λ)</a:t>
            </a:r>
            <a:r>
              <a:rPr lang="en-AU" altLang="en-US" dirty="0"/>
              <a:t> &gt; 0.6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Indicator factor loadings significant at p &lt; 0.05</a:t>
            </a:r>
          </a:p>
          <a:p>
            <a:pPr lvl="2" eaLnBrk="1" hangingPunct="1">
              <a:lnSpc>
                <a:spcPct val="80000"/>
              </a:lnSpc>
            </a:pPr>
            <a:r>
              <a:rPr lang="en-AU" altLang="en-US" dirty="0">
                <a:cs typeface="Arial" pitchFamily="34" charset="0"/>
              </a:rPr>
              <a:t>Composite reliability (p</a:t>
            </a:r>
            <a:r>
              <a:rPr lang="en-AU" altLang="en-US" baseline="-25000" dirty="0">
                <a:cs typeface="Arial" pitchFamily="34" charset="0"/>
              </a:rPr>
              <a:t>c</a:t>
            </a:r>
            <a:r>
              <a:rPr lang="en-AU" altLang="en-US" dirty="0">
                <a:cs typeface="Arial" pitchFamily="34" charset="0"/>
              </a:rPr>
              <a:t>) &gt; 0.8</a:t>
            </a:r>
            <a:endParaRPr lang="en-AU" altLang="en-US" dirty="0"/>
          </a:p>
          <a:p>
            <a:pPr lvl="1" eaLnBrk="1" hangingPunct="1">
              <a:lnSpc>
                <a:spcPct val="80000"/>
              </a:lnSpc>
            </a:pPr>
            <a:r>
              <a:rPr lang="en-AU" altLang="en-US" dirty="0">
                <a:cs typeface="Arial" pitchFamily="34" charset="0"/>
              </a:rPr>
              <a:t>Discriminant validity:</a:t>
            </a:r>
          </a:p>
          <a:p>
            <a:pPr lvl="2" eaLnBrk="1" hangingPunct="1">
              <a:lnSpc>
                <a:spcPct val="80000"/>
              </a:lnSpc>
            </a:pPr>
            <a:r>
              <a:rPr lang="en-AU" altLang="en-US" dirty="0">
                <a:cs typeface="Arial" pitchFamily="34" charset="0"/>
              </a:rPr>
              <a:t>AVE should exceed the squared correlations between each of the constructs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Measurement Model Estimation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6B8DEDF-0325-40C8-B90A-D429CCB67A5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759604B-2A6D-45C3-8CA4-6AA95D0B0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909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054891B-BDC4-4243-991E-A0E2A2D0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Copyright Notice</a:t>
            </a:r>
            <a:endParaRPr lang="en-US" sz="2600" b="1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0566284-E9C2-4251-AC7C-4137EF005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DE" sz="2800" b="1" dirty="0">
                <a:solidFill>
                  <a:schemeClr val="bg1">
                    <a:lumMod val="50000"/>
                  </a:schemeClr>
                </a:solidFill>
              </a:rPr>
              <a:t>Copyright 2017 W. Mertens, A. </a:t>
            </a:r>
            <a:r>
              <a:rPr lang="de-DE" sz="2800" b="1" dirty="0" err="1">
                <a:solidFill>
                  <a:schemeClr val="bg1">
                    <a:lumMod val="50000"/>
                  </a:schemeClr>
                </a:solidFill>
              </a:rPr>
              <a:t>Pugliese</a:t>
            </a:r>
            <a:r>
              <a:rPr lang="de-DE" sz="2800" b="1" dirty="0">
                <a:solidFill>
                  <a:schemeClr val="bg1">
                    <a:lumMod val="50000"/>
                  </a:schemeClr>
                </a:solidFill>
              </a:rPr>
              <a:t> &amp; J. Recker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. All Rights Reserved.</a:t>
            </a:r>
            <a:endParaRPr lang="de-DE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27DCB6-D60F-46C6-90C3-E5DA733EA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Teaching Notes: Quantitative Data Analysis  ~ © </a:t>
            </a:r>
            <a:r>
              <a:rPr lang="de-DE" dirty="0"/>
              <a:t>Copyright 2017 W. Mertens, A. </a:t>
            </a:r>
            <a:r>
              <a:rPr lang="de-DE" dirty="0" err="1"/>
              <a:t>Pugliese</a:t>
            </a:r>
            <a:r>
              <a:rPr lang="de-DE" dirty="0"/>
              <a:t> &amp; J. Recker</a:t>
            </a:r>
            <a:r>
              <a:rPr lang="en-US" dirty="0"/>
              <a:t>. All Rights Reserved. ~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0AF921-1183-42D1-A78F-43D0EBF73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195EE2-BBDB-4836-A200-C62792C76FA9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276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2687" name="Group 2079"/>
          <p:cNvGraphicFramePr>
            <a:graphicFrameLocks noGrp="1"/>
          </p:cNvGraphicFramePr>
          <p:nvPr>
            <p:ph sz="quarter" idx="11"/>
          </p:nvPr>
        </p:nvGraphicFramePr>
        <p:xfrm>
          <a:off x="627063" y="1998663"/>
          <a:ext cx="11323000" cy="4389120"/>
        </p:xfrm>
        <a:graphic>
          <a:graphicData uri="http://schemas.openxmlformats.org/drawingml/2006/table">
            <a:tbl>
              <a:tblPr/>
              <a:tblGrid>
                <a:gridCol w="226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9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0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Scale item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Item mean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Item S.D.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Item loading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Sig.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PU1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6.01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1.058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.798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.000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PU2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5.90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1.060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.803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.000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PU3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5.48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1.598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.774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.000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SAT1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5.19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1.273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.797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.000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SAT2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5.09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1.304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.806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.000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SAT3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4.78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1.458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.776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.000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4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CON1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4.94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1.226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.835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.000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CON2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4.95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1.299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.856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.000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CON3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4.90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1.293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.852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.000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4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PEOU1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5.14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1.315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.777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.000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PEOU2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5.05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1.353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.876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.000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PEOU3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5.05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1.339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.875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.000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ItU1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6.00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.977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.820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.000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74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ItU2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6.03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.926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.843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.000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ItU3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5.60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1.329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.712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.000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66532" marR="266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altLang="en-US"/>
              <a:t>Reporting Measurement Model Results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E394ECA-6773-42A2-BE45-F8710A29F63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88C5D5F-453C-4D46-BC7B-7013845AE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7637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altLang="en-US"/>
              <a:t>Reporting Measurement Model Results</a:t>
            </a:r>
          </a:p>
        </p:txBody>
      </p:sp>
      <p:sp>
        <p:nvSpPr>
          <p:cNvPr id="29801" name="Text Box 105"/>
          <p:cNvSpPr txBox="1">
            <a:spLocks noChangeArrowheads="1"/>
          </p:cNvSpPr>
          <p:nvPr/>
        </p:nvSpPr>
        <p:spPr bwMode="auto">
          <a:xfrm>
            <a:off x="6817594" y="1982787"/>
            <a:ext cx="4147586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/>
              <a:t>Scale Properties</a:t>
            </a:r>
          </a:p>
        </p:txBody>
      </p:sp>
      <p:sp>
        <p:nvSpPr>
          <p:cNvPr id="29802" name="Text Box 106"/>
          <p:cNvSpPr txBox="1">
            <a:spLocks noChangeArrowheads="1"/>
          </p:cNvSpPr>
          <p:nvPr/>
        </p:nvSpPr>
        <p:spPr bwMode="auto">
          <a:xfrm>
            <a:off x="1180263" y="1995487"/>
            <a:ext cx="4147586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/>
              <a:t>Construct Correlations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74A9C1F-4F7A-4412-832B-C5E969DCE12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Group 3">
            <a:extLst>
              <a:ext uri="{FF2B5EF4-FFF2-40B4-BE49-F238E27FC236}">
                <a16:creationId xmlns:a16="http://schemas.microsoft.com/office/drawing/2014/main" id="{137B16CE-7B3C-4C2D-BC48-95E639E9D7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807481"/>
              </p:ext>
            </p:extLst>
          </p:nvPr>
        </p:nvGraphicFramePr>
        <p:xfrm>
          <a:off x="617906" y="2438401"/>
          <a:ext cx="5176019" cy="2560639"/>
        </p:xfrm>
        <a:graphic>
          <a:graphicData uri="http://schemas.openxmlformats.org/drawingml/2006/table">
            <a:tbl>
              <a:tblPr/>
              <a:tblGrid>
                <a:gridCol w="87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3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PEOU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.621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.535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.607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PEOU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.464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.467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.604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54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.577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.642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.652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.593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Group 54">
            <a:extLst>
              <a:ext uri="{FF2B5EF4-FFF2-40B4-BE49-F238E27FC236}">
                <a16:creationId xmlns:a16="http://schemas.microsoft.com/office/drawing/2014/main" id="{2F51DA21-044B-4E13-A955-56F80824BE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127861"/>
              </p:ext>
            </p:extLst>
          </p:nvPr>
        </p:nvGraphicFramePr>
        <p:xfrm>
          <a:off x="5997070" y="2438400"/>
          <a:ext cx="5798157" cy="3989388"/>
        </p:xfrm>
        <a:graphic>
          <a:graphicData uri="http://schemas.openxmlformats.org/drawingml/2006/table">
            <a:tbl>
              <a:tblPr/>
              <a:tblGrid>
                <a:gridCol w="111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4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9999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Construct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S.D.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Cronbach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α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r>
                        <a:rPr kumimoji="0" lang="en-US" sz="1200" b="1" i="0" u="none" strike="noStrike" cap="none" normalizeH="0" baseline="-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 Bold"/>
                          <a:cs typeface="Times New Roman" pitchFamily="18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17.39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3.366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.865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.820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.909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3.792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.932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.872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.940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14.78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3.660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.956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.914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.959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PEOU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15.24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3.684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.908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.850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.922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17.63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2.960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.887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.842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.923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86BD950-9163-4F25-94C6-C58EADC15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7881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9725" name="Group 62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06980728"/>
              </p:ext>
            </p:extLst>
          </p:nvPr>
        </p:nvGraphicFramePr>
        <p:xfrm>
          <a:off x="473912" y="1647322"/>
          <a:ext cx="11323375" cy="5181600"/>
        </p:xfrm>
        <a:graphic>
          <a:graphicData uri="http://schemas.openxmlformats.org/drawingml/2006/table">
            <a:tbl>
              <a:tblPr/>
              <a:tblGrid>
                <a:gridCol w="1619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5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21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21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21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Fit index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Suggested value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TAM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(EPC)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ECT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(EPC)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Hybrid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(EPC)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8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TAM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(BPMN)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ECT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(BPMN)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Hybrid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(BPMN)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GFI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0.900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0.942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0.932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0.926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8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0.934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AGFI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0.900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0.933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0.913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0.901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8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0.918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0.920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NFI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0.900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0.932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0.915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8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0.982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0.986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0.982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NNFI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0.900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0.946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0.923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0.905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8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0.986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0.985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CFI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0.900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0.964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0.943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0.927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8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0.986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0.990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0.988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SRMR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0.050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0.0439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0.0489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0.0496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8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0.0466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0.0433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0.0471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RMSEA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0.080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0.0731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0.0742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0.0784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8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0.0831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0.0693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χ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119.383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(24, 0.000)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292.705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49, 0.000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537.519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81, 0.000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8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119.863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24, 0.000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190.000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49, 0.000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307.129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81, 0.000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for ItU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0.310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0.355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800" b="0" i="0" u="none" strike="noStrike" cap="none" normalizeH="0" baseline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0.317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0.269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0.396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23903" marR="1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722" name="Rectangle 58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Model Fit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C272026-DEE6-403B-BD18-B9F3958AD4E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10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Grp="1" noChangeAspect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34182989"/>
              </p:ext>
            </p:extLst>
          </p:nvPr>
        </p:nvGraphicFramePr>
        <p:xfrm>
          <a:off x="2645838" y="2109725"/>
          <a:ext cx="7308960" cy="429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Visio" r:id="rId3" imgW="4366969" imgH="2566890" progId="Visio.Drawing.11">
                  <p:embed/>
                </p:oleObj>
              </mc:Choice>
              <mc:Fallback>
                <p:oleObj name="Visio" r:id="rId3" imgW="4366969" imgH="2566890" progId="Visio.Drawing.11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838" y="2109725"/>
                        <a:ext cx="7308960" cy="429610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AU" altLang="en-US" dirty="0"/>
              <a:t>Structural Model Estimation: Results Reporting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92C13DC-E967-44B2-972D-2DC980BDE9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8C938D5-FAA2-4D26-A2F7-4954A5C58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1085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SEM Exercise based on </a:t>
            </a:r>
          </a:p>
          <a:p>
            <a:r>
              <a:rPr lang="en-AU" i="1" dirty="0"/>
              <a:t>Recker, J. (2010): Explaining Usage of Process </a:t>
            </a:r>
            <a:r>
              <a:rPr lang="en-AU" i="1" dirty="0" err="1"/>
              <a:t>Modeling</a:t>
            </a:r>
            <a:r>
              <a:rPr lang="en-AU" i="1" dirty="0"/>
              <a:t> Grammars: Comparing Three Theoretical Models in the Study of Two Grammars. Information &amp; Management, Vol. 47, No. 5-6, pp. 316-324</a:t>
            </a:r>
          </a:p>
          <a:p>
            <a:r>
              <a:rPr lang="en-AU" dirty="0"/>
              <a:t>freely available from </a:t>
            </a:r>
            <a:r>
              <a:rPr lang="en-AU" u="sng" dirty="0">
                <a:hlinkClick r:id="rId2"/>
              </a:rPr>
              <a:t>http://eprints.qut.edu.au/34162/</a:t>
            </a:r>
            <a:endParaRPr lang="en-AU" u="sng" dirty="0"/>
          </a:p>
          <a:p>
            <a:endParaRPr lang="en-AU" u="sng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Let’s do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DC399E4-E522-4277-BA8A-B1561A696EA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99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C3DA7B-2A8D-41CD-B747-8CFD70995C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Research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331478D-4603-497D-9DBF-62EB2E1F47B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507490"/>
              </p:ext>
            </p:extLst>
          </p:nvPr>
        </p:nvGraphicFramePr>
        <p:xfrm>
          <a:off x="2021658" y="1839311"/>
          <a:ext cx="8534400" cy="4825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Visio" r:id="rId3" imgW="5807588" imgH="3287520" progId="Visio.Drawing.11">
                  <p:embed/>
                </p:oleObj>
              </mc:Choice>
              <mc:Fallback>
                <p:oleObj name="Visio" r:id="rId3" imgW="5807588" imgH="3287520" progId="Visio.Drawing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1658" y="1839311"/>
                        <a:ext cx="8534400" cy="482572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5795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PLS versus LISREL (or AMOS)</a:t>
            </a:r>
          </a:p>
          <a:p>
            <a:pPr eaLnBrk="1" hangingPunct="1"/>
            <a:endParaRPr lang="en-AU" altLang="en-US" dirty="0"/>
          </a:p>
          <a:p>
            <a:pPr eaLnBrk="1" hangingPunct="1"/>
            <a:r>
              <a:rPr lang="en-AU" altLang="en-US" dirty="0"/>
              <a:t>Reflective vs formative models</a:t>
            </a:r>
          </a:p>
          <a:p>
            <a:endParaRPr lang="en-AU" altLang="en-US" dirty="0"/>
          </a:p>
          <a:p>
            <a:r>
              <a:rPr lang="en-AU" altLang="en-US" dirty="0"/>
              <a:t>Moderator analysis &amp; mediation analysis</a:t>
            </a:r>
          </a:p>
          <a:p>
            <a:pPr eaLnBrk="1" hangingPunct="1"/>
            <a:endParaRPr lang="en-AU" altLang="en-US" dirty="0"/>
          </a:p>
          <a:p>
            <a:r>
              <a:rPr lang="en-AU" altLang="en-US" dirty="0"/>
              <a:t>Missing data</a:t>
            </a:r>
          </a:p>
          <a:p>
            <a:pPr eaLnBrk="1" hangingPunct="1"/>
            <a:endParaRPr lang="en-AU" altLang="en-US" dirty="0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altLang="en-US" dirty="0"/>
              <a:t>SEM: Advanced matters: for Discussion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F95362-C829-478B-B102-F309C1F639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2EF3D47-5973-43D2-8F0F-C7075BB09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884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Or: correlation- versus covariance-based SEM</a:t>
            </a:r>
          </a:p>
          <a:p>
            <a:endParaRPr lang="en-AU" dirty="0"/>
          </a:p>
          <a:p>
            <a:r>
              <a:rPr lang="en-AU" dirty="0"/>
              <a:t>What are current beliefs?</a:t>
            </a:r>
          </a:p>
          <a:p>
            <a:endParaRPr lang="en-AU" dirty="0"/>
          </a:p>
          <a:p>
            <a:r>
              <a:rPr lang="en-AU" dirty="0"/>
              <a:t>What are strengths?</a:t>
            </a:r>
          </a:p>
          <a:p>
            <a:endParaRPr lang="en-AU" dirty="0"/>
          </a:p>
          <a:p>
            <a:r>
              <a:rPr lang="en-AU" dirty="0"/>
              <a:t>What are weaknesses?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1. PLS versus LISREL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081ED2D-68D6-4E2D-A7A1-E5CAAD93E61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09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non-normal data (50%), small sample size (46%), formative measures (33%), prediction = research objective (28%), complex models (13%), categorical variables (13%).</a:t>
            </a:r>
          </a:p>
          <a:p>
            <a:r>
              <a:rPr lang="en-US" dirty="0"/>
              <a:t>Average PLS sample size is 211 compared to 246 for CB-SEM.  But 25% had less than 100 observations, and 9% did not meet recommended sample size criteria.</a:t>
            </a:r>
          </a:p>
          <a:p>
            <a:r>
              <a:rPr lang="en-US" dirty="0"/>
              <a:t>No studies report skewness or kurtosis.</a:t>
            </a:r>
          </a:p>
          <a:p>
            <a:r>
              <a:rPr lang="en-US" dirty="0"/>
              <a:t>42% reflective only; 6% formative only; 40% mixed; 12% no indication.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Reported Reasons for using PLS in </a:t>
            </a:r>
            <a:r>
              <a:rPr lang="en-US" b="1" dirty="0">
                <a:solidFill>
                  <a:srgbClr val="FF0000"/>
                </a:solidFill>
              </a:rPr>
              <a:t>Marketing</a:t>
            </a:r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pPr/>
              <a:t>28</a:t>
            </a:fld>
            <a:endParaRPr lang="en-AU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3ABFFCD-4AA7-4BCA-B0AA-6F6BDAD08A0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7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ED1371-4EC1-4CC2-9805-E4ABF014EC7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Reported Reasons for using PLS in </a:t>
            </a:r>
            <a:r>
              <a:rPr lang="en-US" b="1" dirty="0">
                <a:solidFill>
                  <a:srgbClr val="FF0000"/>
                </a:solidFill>
              </a:rPr>
              <a:t>IS</a:t>
            </a:r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pPr/>
              <a:t>29</a:t>
            </a:fld>
            <a:endParaRPr lang="en-AU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0547844-7BE8-4B46-ACC9-165897DC41A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5554" y="6094701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/>
              <a:t>Ringle</a:t>
            </a:r>
            <a:r>
              <a:rPr lang="en-US" dirty="0"/>
              <a:t>, C.M., </a:t>
            </a:r>
            <a:r>
              <a:rPr lang="en-US" dirty="0" err="1"/>
              <a:t>Sarstedt</a:t>
            </a:r>
            <a:r>
              <a:rPr lang="en-US" dirty="0"/>
              <a:t>, M., and Straub, D.W. "Editor's Comments: A Critical Look at the Use of PLS-SEM in MIS Quarterly," </a:t>
            </a:r>
            <a:r>
              <a:rPr lang="en-US" i="1" dirty="0"/>
              <a:t>MIS Quarterly (36:1) 2012, pp iii-xiv.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39" y="1363190"/>
            <a:ext cx="9910763" cy="471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6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7D135989-0146-4B28-9A01-5B12AFC405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think-cell Folie" r:id="rId5" imgW="501" imgH="502" progId="TCLayout.ActiveDocument.1">
                  <p:embed/>
                </p:oleObj>
              </mc:Choice>
              <mc:Fallback>
                <p:oleObj name="think-cell Folie" r:id="rId5" imgW="501" imgH="502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7D135989-0146-4B28-9A01-5B12AFC405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1D251910-DB11-48B5-A0BD-12170E3CFAF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A9D7643D-EA6A-4A05-8611-58843B76BDC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017" y="1998616"/>
            <a:ext cx="9091141" cy="433709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Comparing Differences Across Groups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Assessing (Innocuous)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Models with Latent Concepts and Multiple Relationships: Structural Equation Modeling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Nested Data and Multilevel Models: Hierarchical Linear Modeling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Analyzing Longitudinal and Panel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Causality: Endogeneity Biases and Possible Remedies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Start Analyzing, Test Assumptions and Deal with that Pesky p-Value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Keeping Track and Staying Sane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7" name="Titel 11">
            <a:extLst>
              <a:ext uri="{FF2B5EF4-FFF2-40B4-BE49-F238E27FC236}">
                <a16:creationId xmlns:a16="http://schemas.microsoft.com/office/drawing/2014/main" id="{92536198-3C1D-4757-9C26-6A174F16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What these materials are about</a:t>
            </a:r>
            <a:endParaRPr lang="de-DE" sz="2600" b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A91D581-A542-4461-AC59-1C86003979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14A707B-A74B-43AF-943B-0A88F46BA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Teaching Notes: Quantitative Data Analysis  ~ © </a:t>
            </a:r>
            <a:r>
              <a:rPr lang="de-DE" dirty="0"/>
              <a:t>Copyright 2017 W. Mertens, A. </a:t>
            </a:r>
            <a:r>
              <a:rPr lang="de-DE" dirty="0" err="1"/>
              <a:t>Pugliese</a:t>
            </a:r>
            <a:r>
              <a:rPr lang="de-DE" dirty="0"/>
              <a:t> &amp; J. Recker</a:t>
            </a:r>
            <a:r>
              <a:rPr lang="en-US" dirty="0"/>
              <a:t>. All Rights Reserved. ~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C7FB26-916A-44A6-8736-04805D812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195EE2-BBDB-4836-A200-C62792C76FA9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43B9400-7D87-4623-AA66-42DC4F760DE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000" dirty="0"/>
              <a:t>Offering a guide through the essential steps required in quantitative data analysis</a:t>
            </a:r>
            <a:endParaRPr lang="de-DE" sz="20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140DCA6-F793-42A8-B1A7-FB74F238E3C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719" y="2409086"/>
            <a:ext cx="2319098" cy="36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50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4F00DF-5C4C-4B0E-86AD-17795B4DF4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Reported PLS-SEM Model Types in </a:t>
            </a:r>
            <a:r>
              <a:rPr lang="en-US" b="1" dirty="0">
                <a:solidFill>
                  <a:srgbClr val="FF0000"/>
                </a:solidFill>
              </a:rPr>
              <a:t>IS</a:t>
            </a:r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pPr/>
              <a:t>30</a:t>
            </a:fld>
            <a:endParaRPr lang="en-AU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B778EA5-266D-40A7-98C8-B5CBD56FFD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33477" y="3962400"/>
            <a:ext cx="29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/>
              <a:t>Ringle</a:t>
            </a:r>
            <a:r>
              <a:rPr lang="en-US" dirty="0"/>
              <a:t>, C.M., </a:t>
            </a:r>
            <a:r>
              <a:rPr lang="en-US" dirty="0" err="1"/>
              <a:t>Sarstedt</a:t>
            </a:r>
            <a:r>
              <a:rPr lang="en-US" dirty="0"/>
              <a:t>, M., and Straub, D.W. "Editor's Comments: A Critical Look at the Use of PLS-SEM in MIS Quarterly," </a:t>
            </a:r>
            <a:r>
              <a:rPr lang="en-US" i="1" dirty="0"/>
              <a:t>MIS Quarterly (36:1) 2012, pp iii-xiv.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36" y="1607022"/>
            <a:ext cx="74580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36" y="3767660"/>
            <a:ext cx="74199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761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pPr/>
              <a:t>31</a:t>
            </a:fld>
            <a:endParaRPr lang="en-AU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8F1666-8FEC-458A-AF2A-25EF6D5E30D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108826"/>
              </p:ext>
            </p:extLst>
          </p:nvPr>
        </p:nvGraphicFramePr>
        <p:xfrm>
          <a:off x="1041376" y="893282"/>
          <a:ext cx="10494963" cy="5864225"/>
        </p:xfrm>
        <a:graphic>
          <a:graphicData uri="http://schemas.openxmlformats.org/drawingml/2006/table">
            <a:tbl>
              <a:tblPr/>
              <a:tblGrid>
                <a:gridCol w="286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1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1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Criteria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Variance-Based Modeling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(e.g. SmartPLS, PLS Graph)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Covariance-Based Modeling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(e.g. LISREL, AMOS, Mplus)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Objective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 Prediction oriented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Parameter oriented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Distribution Assumptions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 Non-parametric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Normal distribution (parametric)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Required sample size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 Small (min. 30 – 100)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High (min. 100 – 800)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Model complexity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 Large models OK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Large models problematic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(50+ indicator variables)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Parameter Estimates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 Potential Bias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Stable, if assumptions met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Indicators per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construct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One – two 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Large number OK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Typically 3 – 4 minimum to meet identification requirements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Statistical tests for parameter estimates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Inference requires Jackknifing or Bootstrapping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Assumptions must be met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Measurement Model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 Formative and Reflective indicators OK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Typically only Reflective indicators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Goodness-of-fit measures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None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Many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827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FC59A4-B43C-4FEB-A9F6-CF923CD831F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2. Formative vs reflective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pPr/>
              <a:t>32</a:t>
            </a:fld>
            <a:endParaRPr lang="en-AU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3FFD342-E056-4FE6-B28F-090E475D4A0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57400" y="1462549"/>
            <a:ext cx="8229600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Consola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Consola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Consola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Consola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Consola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43549"/>
            <a:ext cx="853440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57400" y="6007561"/>
            <a:ext cx="8229600" cy="708025"/>
          </a:xfrm>
          <a:prstGeom prst="rect">
            <a:avLst/>
          </a:prstGeom>
          <a:solidFill>
            <a:schemeClr val="tx1"/>
          </a:solidFill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70C0"/>
                </a:solidFill>
              </a:rPr>
              <a:t>A construct could be measured reflectively or formatively.  </a:t>
            </a:r>
            <a:br>
              <a:rPr lang="en-US" altLang="en-US" sz="2000">
                <a:solidFill>
                  <a:srgbClr val="0070C0"/>
                </a:solidFill>
              </a:rPr>
            </a:br>
            <a:r>
              <a:rPr lang="en-US" altLang="en-US" sz="2000">
                <a:solidFill>
                  <a:srgbClr val="0070C0"/>
                </a:solidFill>
              </a:rPr>
              <a:t>Constructs are not necessarily (inherently) reflective or formative.</a:t>
            </a:r>
          </a:p>
        </p:txBody>
      </p:sp>
    </p:spTree>
    <p:extLst>
      <p:ext uri="{BB962C8B-B14F-4D97-AF65-F5344CB8AC3E}">
        <p14:creationId xmlns:p14="http://schemas.microsoft.com/office/powerpoint/2010/main" val="10442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538BE2-3B5C-426A-A054-ED20077CE48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Formative vs reflective: Illustration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07EF29-11D4-4E74-95B9-63EEA1AB0D1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ormative figu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64" y="1670515"/>
            <a:ext cx="7510463" cy="484852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6601" y="6365055"/>
            <a:ext cx="5986463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ysClr val="windowText" lastClr="000000"/>
                </a:solidFill>
              </a:rPr>
              <a:t>[Graphic courtesy of Robert Sainsbury, Mississippi State University]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FF9E208-ED6F-4498-B3A6-B2C0535B8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6797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buFont typeface="Wingdings 3"/>
              <a:buChar char=""/>
              <a:defRPr/>
            </a:pPr>
            <a:r>
              <a:rPr lang="en-US" sz="3200" dirty="0"/>
              <a:t>Formative vs. Reflective</a:t>
            </a:r>
          </a:p>
          <a:p>
            <a:pPr lvl="1">
              <a:buFont typeface="Wingdings 3"/>
              <a:buChar char=""/>
              <a:defRPr/>
            </a:pPr>
            <a:r>
              <a:rPr lang="en-US" sz="2800" dirty="0"/>
              <a:t>Let’s take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 performance </a:t>
            </a:r>
            <a:r>
              <a:rPr lang="en-US" sz="2800" dirty="0"/>
              <a:t>as an example.</a:t>
            </a:r>
          </a:p>
          <a:p>
            <a:pPr marL="788670" lvl="1" indent="-514350">
              <a:buFont typeface="+mj-lt"/>
              <a:buAutoNum type="arabicPeriod"/>
              <a:defRPr/>
            </a:pPr>
            <a:r>
              <a:rPr lang="en-US" sz="2800" dirty="0"/>
              <a:t>We can create a reflective scale that measures top managers’ views of how well the firm is performing.</a:t>
            </a:r>
          </a:p>
          <a:p>
            <a:pPr marL="822960" lvl="2"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sz="2400" dirty="0"/>
              <a:t>These scale items can be interchangeable, and in this way let the researcher assess the reliability of the measures in reflecting the construct.</a:t>
            </a:r>
          </a:p>
          <a:p>
            <a:pPr marL="788670" lvl="1" indent="-514350">
              <a:buFont typeface="+mj-lt"/>
              <a:buAutoNum type="arabicPeriod"/>
              <a:defRPr/>
            </a:pPr>
            <a:r>
              <a:rPr lang="en-US" sz="2800" dirty="0"/>
              <a:t>Or we can create a set of metrics for firm performance that measure disparate elements such as ROI, profitability, return on equity, market share, etc.</a:t>
            </a:r>
          </a:p>
          <a:p>
            <a:pPr marL="822960" lvl="2"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sz="2400" dirty="0"/>
              <a:t>These items are not interchangeable and, thus, are formative.</a:t>
            </a:r>
          </a:p>
          <a:p>
            <a:pPr marL="822960" lvl="2"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endParaRPr lang="en-US" sz="2400" dirty="0"/>
          </a:p>
          <a:p>
            <a:endParaRPr lang="en-AU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Formative vs reflective: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pPr/>
              <a:t>34</a:t>
            </a:fld>
            <a:endParaRPr lang="en-AU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897F796-E5AD-429B-A519-5575FA8F09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0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Reliability or internal consistency, as is traditionally measured, is not a factor in formative constructs.  We want multicollinearity and </a:t>
            </a:r>
            <a:r>
              <a:rPr lang="en-US" altLang="en-US" dirty="0" err="1"/>
              <a:t>unidimensionality</a:t>
            </a:r>
            <a:r>
              <a:rPr lang="en-US" altLang="en-US" dirty="0"/>
              <a:t> in reflective constructs.  Formative constructs are destabilized when this occurs.  May need to eliminate items if they are redundant. </a:t>
            </a:r>
          </a:p>
          <a:p>
            <a:r>
              <a:rPr lang="en-US" altLang="en-US" dirty="0"/>
              <a:t>Decomposed models or indices can change the meaning of the theoretical relationship.</a:t>
            </a:r>
          </a:p>
          <a:p>
            <a:pPr lvl="1"/>
            <a:r>
              <a:rPr lang="en-US" altLang="en-US" dirty="0"/>
              <a:t>Consider the theoretical implications (not just empirical).</a:t>
            </a:r>
          </a:p>
          <a:p>
            <a:r>
              <a:rPr lang="en-AU" dirty="0"/>
              <a:t>Even if empirical results are weak, theoretically certain (formative) measures may be (very/not) important.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Unclear how to handle.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Debates for validation and measurement remain ongoing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Some issues with formative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pPr/>
              <a:t>35</a:t>
            </a:fld>
            <a:endParaRPr lang="en-AU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67B663B-FA8B-4B34-9A81-C61C2AD3933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4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3. Mediation vs Moderation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99D34C3-F8A3-4334-8E29-54316EC1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36</a:t>
            </a:fld>
            <a:endParaRPr lang="en-A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A54CE3-A1B3-4941-BB73-A286CC642D5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F699047D-EB0A-4FAC-8A6A-E33CFF9A2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44120"/>
              </p:ext>
            </p:extLst>
          </p:nvPr>
        </p:nvGraphicFramePr>
        <p:xfrm>
          <a:off x="624256" y="2714626"/>
          <a:ext cx="5176018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Visio" r:id="rId3" imgW="4366969" imgH="2206980" progId="Visio.Drawing.11">
                  <p:embed/>
                </p:oleObj>
              </mc:Choice>
              <mc:Fallback>
                <p:oleObj name="Visio" r:id="rId3" imgW="4366969" imgH="2206980" progId="Visio.Drawing.11">
                  <p:embed/>
                  <p:pic>
                    <p:nvPicPr>
                      <p:cNvPr id="5837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56" y="2714626"/>
                        <a:ext cx="5176018" cy="19605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A94FC299-7CF1-415C-9250-1BCB68BE04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849160"/>
              </p:ext>
            </p:extLst>
          </p:nvPr>
        </p:nvGraphicFramePr>
        <p:xfrm>
          <a:off x="6003420" y="2713039"/>
          <a:ext cx="5178134" cy="196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Visio" r:id="rId5" imgW="4366969" imgH="2206980" progId="Visio.Drawing.11">
                  <p:embed/>
                </p:oleObj>
              </mc:Choice>
              <mc:Fallback>
                <p:oleObj name="Visio" r:id="rId5" imgW="4366969" imgH="2206980" progId="Visio.Drawing.11">
                  <p:embed/>
                  <p:pic>
                    <p:nvPicPr>
                      <p:cNvPr id="583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420" y="2713039"/>
                        <a:ext cx="5178134" cy="1963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8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D0020B9-CD49-407A-AA9D-BC21E6583AD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No Mediation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65BA67-5466-4B52-B1E9-F241CCAA280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551221"/>
              </p:ext>
            </p:extLst>
          </p:nvPr>
        </p:nvGraphicFramePr>
        <p:xfrm>
          <a:off x="630076" y="1700215"/>
          <a:ext cx="10546719" cy="398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Visio" r:id="rId3" imgW="4366969" imgH="2206980" progId="Visio.Drawing.11">
                  <p:embed/>
                </p:oleObj>
              </mc:Choice>
              <mc:Fallback>
                <p:oleObj name="Visio" r:id="rId3" imgW="4366969" imgH="2206980" progId="Visio.Drawing.11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6" y="1700215"/>
                        <a:ext cx="10546719" cy="3989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15034B0-9093-4E7C-9256-3CCCA1945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37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8813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44DF723-B561-4CEE-8B8F-B635D70B736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Full Mediation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8DD173-FF49-4F71-BCFB-A150104EEC8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860745"/>
              </p:ext>
            </p:extLst>
          </p:nvPr>
        </p:nvGraphicFramePr>
        <p:xfrm>
          <a:off x="630076" y="1700215"/>
          <a:ext cx="10546719" cy="398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Visio" r:id="rId3" imgW="4366969" imgH="2206980" progId="Visio.Drawing.11">
                  <p:embed/>
                </p:oleObj>
              </mc:Choice>
              <mc:Fallback>
                <p:oleObj name="Visio" r:id="rId3" imgW="4366969" imgH="2206980" progId="Visio.Drawing.11">
                  <p:embed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6" y="1700215"/>
                        <a:ext cx="10546719" cy="3989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C691FA-B296-47DA-89CF-02DCC313D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38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2512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37795E3-76BE-44DB-AC7D-A94C88CFB54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Partial Mediation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F6933B-8078-4B9D-ADB8-1405FC98283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251332"/>
              </p:ext>
            </p:extLst>
          </p:nvPr>
        </p:nvGraphicFramePr>
        <p:xfrm>
          <a:off x="630076" y="1700215"/>
          <a:ext cx="10546719" cy="398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Visio" r:id="rId3" imgW="4366969" imgH="2206980" progId="Visio.Drawing.11">
                  <p:embed/>
                </p:oleObj>
              </mc:Choice>
              <mc:Fallback>
                <p:oleObj name="Visio" r:id="rId3" imgW="4366969" imgH="2206980" progId="Visio.Drawing.11">
                  <p:embed/>
                  <p:pic>
                    <p:nvPicPr>
                      <p:cNvPr id="92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6" y="1700215"/>
                        <a:ext cx="10546719" cy="3989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033BAFF-DD18-4D40-8E96-4F10369F1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39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608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6F363260-0D3C-43F2-94A3-BFDC8B0177F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04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think-cell Folie" r:id="rId5" imgW="501" imgH="502" progId="TCLayout.ActiveDocument.1">
                  <p:embed/>
                </p:oleObj>
              </mc:Choice>
              <mc:Fallback>
                <p:oleObj name="think-cell Folie" r:id="rId5" imgW="501" imgH="5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3F61C6E4-F39F-4352-B15F-5421A7EC76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AAD1A1-FAEC-4B6A-AFCD-91072CCE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1023819" cy="2852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Part 4:</a:t>
            </a:r>
            <a:br>
              <a:rPr lang="en-US" b="1" dirty="0"/>
            </a:br>
            <a:r>
              <a:rPr lang="en-US" b="1" dirty="0"/>
              <a:t>Structural Equation Modeling</a:t>
            </a:r>
            <a:endParaRPr lang="en-US" sz="2600" b="1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9A523CC-A269-4215-8BE8-6433160C3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9E40C0F-C750-4BB2-851F-013D0CC9B4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4473EA-7A22-4CBE-AFDC-F2B968B62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Teaching Notes: Quantitative Data Analysis  ~ © </a:t>
            </a:r>
            <a:r>
              <a:rPr lang="de-DE" dirty="0"/>
              <a:t>Copyright 2017 W. Mertens, A. </a:t>
            </a:r>
            <a:r>
              <a:rPr lang="de-DE" dirty="0" err="1"/>
              <a:t>Pugliese</a:t>
            </a:r>
            <a:r>
              <a:rPr lang="de-DE" dirty="0"/>
              <a:t> &amp; J. Recker</a:t>
            </a:r>
            <a:r>
              <a:rPr lang="en-US" dirty="0"/>
              <a:t>. All Rights Reserved. ~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7EBE47-184D-4037-9FEE-48607BE25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195EE2-BBDB-4836-A200-C62792C76FA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805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altLang="en-US" sz="1800" dirty="0"/>
              <a:t>Numbers needed</a:t>
            </a:r>
          </a:p>
          <a:p>
            <a:pPr lvl="1"/>
            <a:r>
              <a:rPr lang="en-US" altLang="en-US" sz="1600" dirty="0"/>
              <a:t>a = raw (unstandardized)</a:t>
            </a:r>
            <a:br>
              <a:rPr lang="en-US" altLang="en-US" sz="1600" dirty="0"/>
            </a:br>
            <a:r>
              <a:rPr lang="en-US" altLang="en-US" sz="1600" dirty="0"/>
              <a:t>regression coefficient for the</a:t>
            </a:r>
            <a:br>
              <a:rPr lang="en-US" altLang="en-US" sz="1600" dirty="0"/>
            </a:br>
            <a:r>
              <a:rPr lang="en-US" altLang="en-US" sz="1600" dirty="0"/>
              <a:t>association between IV and mediator.</a:t>
            </a:r>
          </a:p>
          <a:p>
            <a:pPr lvl="1"/>
            <a:r>
              <a:rPr lang="en-US" altLang="en-US" sz="1600" dirty="0" err="1"/>
              <a:t>sa</a:t>
            </a:r>
            <a:r>
              <a:rPr lang="en-US" altLang="en-US" sz="1600" dirty="0"/>
              <a:t> = standard error of a.</a:t>
            </a:r>
          </a:p>
          <a:p>
            <a:pPr lvl="1"/>
            <a:r>
              <a:rPr lang="en-US" altLang="en-US" sz="1600" dirty="0"/>
              <a:t>b = raw coefficient for the association between</a:t>
            </a:r>
            <a:br>
              <a:rPr lang="en-US" altLang="en-US" sz="1600" dirty="0"/>
            </a:br>
            <a:r>
              <a:rPr lang="en-US" altLang="en-US" sz="1600" dirty="0"/>
              <a:t>the mediator and the DV (when the IV is also a predictor of the DV).</a:t>
            </a:r>
          </a:p>
          <a:p>
            <a:pPr lvl="1"/>
            <a:r>
              <a:rPr lang="en-US" altLang="en-US" sz="1600" dirty="0" err="1"/>
              <a:t>sb</a:t>
            </a:r>
            <a:r>
              <a:rPr lang="en-US" altLang="en-US" sz="1600" dirty="0"/>
              <a:t> = standard error of b.</a:t>
            </a:r>
          </a:p>
          <a:p>
            <a:pPr lvl="1"/>
            <a:endParaRPr lang="en-US" altLang="en-US" sz="1600" dirty="0"/>
          </a:p>
          <a:p>
            <a:r>
              <a:rPr lang="en-US" altLang="en-US" sz="1800" dirty="0"/>
              <a:t>The Sobel test works well </a:t>
            </a:r>
            <a:r>
              <a:rPr lang="en-US" altLang="en-US" sz="1800" i="1" dirty="0"/>
              <a:t>only in large samples</a:t>
            </a:r>
            <a:r>
              <a:rPr lang="en-US" altLang="en-US" sz="1800" dirty="0"/>
              <a:t>. A better example includes bootstrapping of raw data:</a:t>
            </a:r>
            <a:br>
              <a:rPr lang="en-US" altLang="en-US" sz="1800" dirty="0"/>
            </a:br>
            <a:r>
              <a:rPr lang="en-US" altLang="en-US" sz="1800" dirty="0"/>
              <a:t>Preacher, K. J., &amp; Hayes, A. F. (2004). SPSS and SAS procedures for estimating indirect effects in simple Mediation models. Behavior Research Methods, Instruments, &amp; Computers, 36, 717-731.</a:t>
            </a:r>
            <a:endParaRPr lang="en-AU" altLang="en-US" sz="1800" dirty="0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Sobel Mediation Test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5FC3AB6-417D-4A0B-B353-6DECAC0EFCE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2" name="Picture 2" descr="http://quantpsy.org/sobel/mediat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082" y="2053458"/>
            <a:ext cx="405024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1589" y="5491165"/>
            <a:ext cx="121888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altLang="en-US" sz="1400"/>
              <a:t>Sobel, M. E. (1982). Asymptotic intervals for indirect effects in structural equations models. In S. Leinhart (Ed.), </a:t>
            </a:r>
            <a:r>
              <a:rPr lang="en-AU" altLang="en-US" sz="1400" i="1"/>
              <a:t>Sociological methodology 1982</a:t>
            </a:r>
            <a:r>
              <a:rPr lang="en-AU" altLang="en-US" sz="1400"/>
              <a:t> (pp.290-312). San Francisco: Jossey-Bass.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E0DA739-9F26-4641-86C2-82C933520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40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3430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B372227-F2A5-4B57-A3F5-923CA77EDD0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>
                <a:hlinkClick r:id="rId2"/>
              </a:rPr>
              <a:t>http://quantpsy.org/sobel/sobel.htm</a:t>
            </a:r>
            <a:r>
              <a:rPr lang="en-AU" altLang="en-US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DF9BAD-444B-4373-9722-3B83209C22E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84" y="1265238"/>
            <a:ext cx="8092025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E4A8945-6621-40E2-B0A1-3D3245948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41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4896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773" y="1661728"/>
            <a:ext cx="5045558" cy="516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Procedure: Zhao et al. (2010)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pPr/>
              <a:t>42</a:t>
            </a:fld>
            <a:endParaRPr lang="en-A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AE1F1F-96FE-4029-948A-1777193EF36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06208" y="5454869"/>
            <a:ext cx="5780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Zhao, X., Lynch Jr., J.G., and Chen, Q. "Reconsidering Baron and Kenny: Myths and Truths about Mediation Analysis," </a:t>
            </a:r>
            <a:r>
              <a:rPr lang="en-US" i="1" dirty="0"/>
              <a:t>The Journal of Consumer Research (37:2) 2010, pp 197-206.</a:t>
            </a:r>
          </a:p>
        </p:txBody>
      </p:sp>
    </p:spTree>
    <p:extLst>
      <p:ext uri="{BB962C8B-B14F-4D97-AF65-F5344CB8AC3E}">
        <p14:creationId xmlns:p14="http://schemas.microsoft.com/office/powerpoint/2010/main" val="4117458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D99325B-CF01-4AC1-94CF-25A2F48C562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Example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5F206B-983A-4A0D-B62B-FBC38F2FD86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23950"/>
            <a:ext cx="7323875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33" y="2745761"/>
            <a:ext cx="7131081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4307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4" name="Object 4"/>
          <p:cNvGraphicFramePr>
            <a:graphicFrameLocks noGrp="1" noChangeAspect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19464343"/>
              </p:ext>
            </p:extLst>
          </p:nvPr>
        </p:nvGraphicFramePr>
        <p:xfrm>
          <a:off x="1900871" y="1950054"/>
          <a:ext cx="8360229" cy="422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Visio" r:id="rId3" imgW="4366969" imgH="2206980" progId="Visio.Drawing.11">
                  <p:embed/>
                </p:oleObj>
              </mc:Choice>
              <mc:Fallback>
                <p:oleObj name="Visio" r:id="rId3" imgW="4366969" imgH="2206980" progId="Visio.Drawing.11">
                  <p:embed/>
                  <p:pic>
                    <p:nvPicPr>
                      <p:cNvPr id="870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871" y="1950054"/>
                        <a:ext cx="8360229" cy="422417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Moderation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7B3F7FA-135E-4159-AF18-4326FA8ECC4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836F43-5987-4F7F-AF5D-6C0E39B18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44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651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Moderation usually involves testing two SEMs: one for the sub-sample where the values for the moderator are low; against the sub-sample where the values for the moderator are high.</a:t>
            </a:r>
          </a:p>
          <a:p>
            <a:pPr lvl="1"/>
            <a:r>
              <a:rPr lang="en-AU" dirty="0"/>
              <a:t>Example: PU </a:t>
            </a:r>
            <a:r>
              <a:rPr lang="en-AU" dirty="0">
                <a:sym typeface="Wingdings" panose="05000000000000000000" pitchFamily="2" charset="2"/>
              </a:rPr>
              <a:t> ITU in the group where PEOU ratings are low/high.</a:t>
            </a:r>
          </a:p>
          <a:p>
            <a:r>
              <a:rPr lang="en-AU" dirty="0">
                <a:sym typeface="Wingdings" panose="05000000000000000000" pitchFamily="2" charset="2"/>
              </a:rPr>
              <a:t>Problem: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SEM are more complex and involves more than 1 relationship between 2 variables (or constructs)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If not, we could run a (M)AN(C)OVA.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Conceptually, this is tricky theorizing: what should/would change exactly and why?</a:t>
            </a:r>
          </a:p>
          <a:p>
            <a:pPr lvl="2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problem with moderation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pPr/>
              <a:t>45</a:t>
            </a:fld>
            <a:endParaRPr lang="en-AU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DED8628-A01F-4785-9CDA-33054375145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71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AU" altLang="en-US" dirty="0"/>
              <a:t>What could be different between two groups?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76F77B-78A9-4BAA-B66D-F59B220F20F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3610266-2046-444C-8A7F-49D51FBAA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46</a:t>
            </a:fld>
            <a:endParaRPr lang="en-AU" dirty="0"/>
          </a:p>
        </p:txBody>
      </p: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72151F88-D485-440A-B03D-35471016FE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663971"/>
              </p:ext>
            </p:extLst>
          </p:nvPr>
        </p:nvGraphicFramePr>
        <p:xfrm>
          <a:off x="522514" y="1631507"/>
          <a:ext cx="8247553" cy="516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Visio" r:id="rId3" imgW="8677751" imgH="7246800" progId="Visio.Drawing.11">
                  <p:embed/>
                </p:oleObj>
              </mc:Choice>
              <mc:Fallback>
                <p:oleObj name="Visio" r:id="rId3" imgW="8677751" imgH="7246800" progId="Visio.Drawing.11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14" y="1631507"/>
                        <a:ext cx="8247553" cy="51664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Callout 1 1">
            <a:extLst>
              <a:ext uri="{FF2B5EF4-FFF2-40B4-BE49-F238E27FC236}">
                <a16:creationId xmlns:a16="http://schemas.microsoft.com/office/drawing/2014/main" id="{B1CD06D7-C02B-44D9-A104-F4C265C62E86}"/>
              </a:ext>
            </a:extLst>
          </p:cNvPr>
          <p:cNvSpPr/>
          <p:nvPr/>
        </p:nvSpPr>
        <p:spPr>
          <a:xfrm>
            <a:off x="2245991" y="3986848"/>
            <a:ext cx="1524000" cy="914744"/>
          </a:xfrm>
          <a:prstGeom prst="borderCallout1">
            <a:avLst>
              <a:gd name="adj1" fmla="val 18750"/>
              <a:gd name="adj2" fmla="val 106828"/>
              <a:gd name="adj3" fmla="val 20322"/>
              <a:gd name="adj4" fmla="val 154838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R2 values</a:t>
            </a:r>
          </a:p>
        </p:txBody>
      </p:sp>
      <p:sp>
        <p:nvSpPr>
          <p:cNvPr id="15" name="Line Callout 1 4">
            <a:extLst>
              <a:ext uri="{FF2B5EF4-FFF2-40B4-BE49-F238E27FC236}">
                <a16:creationId xmlns:a16="http://schemas.microsoft.com/office/drawing/2014/main" id="{80C5670C-5938-46CE-9BB9-4B0C454EADDE}"/>
              </a:ext>
            </a:extLst>
          </p:cNvPr>
          <p:cNvSpPr/>
          <p:nvPr/>
        </p:nvSpPr>
        <p:spPr>
          <a:xfrm>
            <a:off x="4468334" y="2465317"/>
            <a:ext cx="1524000" cy="914744"/>
          </a:xfrm>
          <a:prstGeom prst="borderCallout1">
            <a:avLst>
              <a:gd name="adj1" fmla="val 18750"/>
              <a:gd name="adj2" fmla="val -8333"/>
              <a:gd name="adj3" fmla="val 120561"/>
              <a:gd name="adj4" fmla="val -14139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Beta weights and/or significance and/or direction</a:t>
            </a:r>
          </a:p>
        </p:txBody>
      </p:sp>
      <p:sp>
        <p:nvSpPr>
          <p:cNvPr id="16" name="Line Callout 1 5">
            <a:extLst>
              <a:ext uri="{FF2B5EF4-FFF2-40B4-BE49-F238E27FC236}">
                <a16:creationId xmlns:a16="http://schemas.microsoft.com/office/drawing/2014/main" id="{786955D1-E378-43A0-8797-C30FCD7AB06C}"/>
              </a:ext>
            </a:extLst>
          </p:cNvPr>
          <p:cNvSpPr/>
          <p:nvPr/>
        </p:nvSpPr>
        <p:spPr>
          <a:xfrm>
            <a:off x="9830364" y="3275807"/>
            <a:ext cx="1524000" cy="914744"/>
          </a:xfrm>
          <a:prstGeom prst="borderCallout1">
            <a:avLst>
              <a:gd name="adj1" fmla="val 41323"/>
              <a:gd name="adj2" fmla="val -7366"/>
              <a:gd name="adj3" fmla="val -158461"/>
              <a:gd name="adj4" fmla="val -7978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Error terms!</a:t>
            </a:r>
          </a:p>
        </p:txBody>
      </p:sp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id="{D5C4A9DE-5A0C-448B-BB70-CFFE00907A3A}"/>
              </a:ext>
            </a:extLst>
          </p:cNvPr>
          <p:cNvCxnSpPr>
            <a:cxnSpLocks/>
          </p:cNvCxnSpPr>
          <p:nvPr/>
        </p:nvCxnSpPr>
        <p:spPr>
          <a:xfrm flipV="1">
            <a:off x="6333233" y="3814277"/>
            <a:ext cx="3351235" cy="345143"/>
          </a:xfrm>
          <a:prstGeom prst="line">
            <a:avLst/>
          </a:prstGeom>
          <a:ln w="9525">
            <a:solidFill>
              <a:schemeClr val="accent5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EF30E9C7-2118-4216-B4CD-1D80191EF1CE}"/>
              </a:ext>
            </a:extLst>
          </p:cNvPr>
          <p:cNvCxnSpPr/>
          <p:nvPr/>
        </p:nvCxnSpPr>
        <p:spPr>
          <a:xfrm flipV="1">
            <a:off x="8541468" y="3931318"/>
            <a:ext cx="1143000" cy="647503"/>
          </a:xfrm>
          <a:prstGeom prst="line">
            <a:avLst/>
          </a:prstGeom>
          <a:ln w="9525">
            <a:solidFill>
              <a:schemeClr val="accent5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altLang="en-US" dirty="0"/>
              <a:t>For each moderator, split the data sample into two groups (high/low) and compare the SEMs across the two sub-samples</a:t>
            </a:r>
          </a:p>
          <a:p>
            <a:r>
              <a:rPr lang="en-AU" altLang="en-US" dirty="0"/>
              <a:t>Once model 1 is identified, the parameter from this model are used to constrain model 2:</a:t>
            </a:r>
          </a:p>
          <a:p>
            <a:pPr lvl="1"/>
            <a:r>
              <a:rPr lang="en-AU" altLang="en-US" dirty="0"/>
              <a:t>Model2a has </a:t>
            </a:r>
            <a:r>
              <a:rPr lang="en-AU" altLang="en-US" b="1" dirty="0"/>
              <a:t>factor loadings </a:t>
            </a:r>
            <a:r>
              <a:rPr lang="en-AU" altLang="en-US" dirty="0"/>
              <a:t>and </a:t>
            </a:r>
            <a:r>
              <a:rPr lang="en-AU" altLang="en-US" b="1" dirty="0"/>
              <a:t>error variances </a:t>
            </a:r>
            <a:r>
              <a:rPr lang="en-AU" altLang="en-US" i="1" dirty="0"/>
              <a:t>constrained</a:t>
            </a:r>
            <a:r>
              <a:rPr lang="en-AU" altLang="en-US" dirty="0"/>
              <a:t> to the parameters of model 1.</a:t>
            </a:r>
          </a:p>
          <a:p>
            <a:pPr lvl="1"/>
            <a:r>
              <a:rPr lang="en-AU" altLang="en-US" dirty="0"/>
              <a:t>Model2b has </a:t>
            </a:r>
            <a:r>
              <a:rPr lang="en-AU" altLang="en-US" b="1" dirty="0"/>
              <a:t>factor loadings </a:t>
            </a:r>
            <a:r>
              <a:rPr lang="en-AU" altLang="en-US" i="1" dirty="0"/>
              <a:t>free</a:t>
            </a:r>
            <a:r>
              <a:rPr lang="en-AU" altLang="en-US" dirty="0"/>
              <a:t> but </a:t>
            </a:r>
            <a:r>
              <a:rPr lang="en-AU" altLang="en-US" b="1" dirty="0"/>
              <a:t>error variances </a:t>
            </a:r>
            <a:r>
              <a:rPr lang="en-AU" altLang="en-US" i="1" dirty="0"/>
              <a:t>constrained</a:t>
            </a:r>
            <a:r>
              <a:rPr lang="en-AU" altLang="en-US" dirty="0"/>
              <a:t> to the parameters of model 1.</a:t>
            </a:r>
          </a:p>
          <a:p>
            <a:pPr lvl="1"/>
            <a:r>
              <a:rPr lang="en-AU" altLang="en-US" dirty="0"/>
              <a:t>Model2c has </a:t>
            </a:r>
            <a:r>
              <a:rPr lang="en-AU" altLang="en-US" b="1" dirty="0"/>
              <a:t>factor loadings </a:t>
            </a:r>
            <a:r>
              <a:rPr lang="en-AU" altLang="en-US" dirty="0"/>
              <a:t>and </a:t>
            </a:r>
            <a:r>
              <a:rPr lang="en-AU" altLang="en-US" b="1" dirty="0"/>
              <a:t>error variances </a:t>
            </a:r>
            <a:r>
              <a:rPr lang="en-AU" altLang="en-US" i="1" dirty="0"/>
              <a:t>free</a:t>
            </a:r>
            <a:r>
              <a:rPr lang="en-AU" altLang="en-US" dirty="0"/>
              <a:t>.</a:t>
            </a:r>
          </a:p>
          <a:p>
            <a:pPr lvl="1"/>
            <a:r>
              <a:rPr lang="en-AU" altLang="en-US" dirty="0"/>
              <a:t>Model2d has </a:t>
            </a:r>
            <a:r>
              <a:rPr lang="en-AU" altLang="en-US" b="1" dirty="0"/>
              <a:t>factor loadings </a:t>
            </a:r>
            <a:r>
              <a:rPr lang="en-AU" altLang="en-US" i="1" dirty="0"/>
              <a:t>constrained </a:t>
            </a:r>
            <a:r>
              <a:rPr lang="en-AU" altLang="en-US" dirty="0"/>
              <a:t>to the parameters of model 1 but </a:t>
            </a:r>
            <a:r>
              <a:rPr lang="en-AU" altLang="en-US" b="1" dirty="0"/>
              <a:t>error variances </a:t>
            </a:r>
            <a:r>
              <a:rPr lang="en-AU" altLang="en-US" i="1" dirty="0"/>
              <a:t>free</a:t>
            </a:r>
            <a:r>
              <a:rPr lang="en-AU" altLang="en-US" dirty="0"/>
              <a:t>.</a:t>
            </a: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/>
              <a:t>Multi-sample path analysis in LISREL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C382AD5-FB06-416A-8F2A-4D195335CE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7C53C88-3C26-49D5-AF0F-CEE5510F9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47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45620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en-AU" altLang="en-US" sz="3200" dirty="0"/>
              <a:t>Two tests of </a:t>
            </a:r>
            <a:r>
              <a:rPr lang="el-GR" altLang="en-US" sz="3200" dirty="0"/>
              <a:t>Δχ</a:t>
            </a:r>
            <a:r>
              <a:rPr lang="en-AU" altLang="en-US" sz="3200" baseline="30000" dirty="0"/>
              <a:t>2</a:t>
            </a:r>
            <a:r>
              <a:rPr lang="en-AU" altLang="en-US" sz="3200" dirty="0"/>
              <a:t> / </a:t>
            </a:r>
            <a:r>
              <a:rPr lang="el-GR" altLang="en-US" sz="3200" dirty="0"/>
              <a:t>Δ</a:t>
            </a:r>
            <a:r>
              <a:rPr lang="en-AU" altLang="en-US" sz="3200" i="1" dirty="0" err="1"/>
              <a:t>df</a:t>
            </a:r>
            <a:r>
              <a:rPr lang="en-AU" altLang="en-US" sz="3200" dirty="0"/>
              <a:t>:</a:t>
            </a:r>
            <a:endParaRPr lang="en-AU" altLang="en-US" sz="3200" i="1" dirty="0"/>
          </a:p>
          <a:p>
            <a:pPr lvl="1"/>
            <a:r>
              <a:rPr lang="en-AU" altLang="en-US" sz="2800" dirty="0"/>
              <a:t>Compare model 2b to 2c: if sig. different, this is caused by error variances: </a:t>
            </a:r>
            <a:r>
              <a:rPr lang="en-AU" altLang="en-US" sz="2800" dirty="0" err="1"/>
              <a:t>ie</a:t>
            </a:r>
            <a:r>
              <a:rPr lang="en-AU" altLang="en-US" sz="2800" dirty="0"/>
              <a:t> measurement error, not moderation effect.</a:t>
            </a:r>
          </a:p>
          <a:p>
            <a:pPr lvl="1"/>
            <a:r>
              <a:rPr lang="en-AU" altLang="en-US" sz="2800" dirty="0"/>
              <a:t>Compare model 2a to 2b: : if sig. different, this is caused by different factor loadings and path coefficients: </a:t>
            </a:r>
            <a:r>
              <a:rPr lang="en-AU" altLang="en-US" sz="2800" dirty="0" err="1"/>
              <a:t>ie</a:t>
            </a:r>
            <a:r>
              <a:rPr lang="en-AU" altLang="en-US" sz="2800" dirty="0"/>
              <a:t> moderation effect.</a:t>
            </a:r>
          </a:p>
          <a:p>
            <a:pPr lvl="1"/>
            <a:r>
              <a:rPr lang="en-AU" altLang="en-US" sz="2800" dirty="0"/>
              <a:t>If both tests are sig. different, there is moderation and error variance. In this case, shared error correlations (</a:t>
            </a:r>
            <a:r>
              <a:rPr lang="el-GR" altLang="en-US" sz="2800" dirty="0"/>
              <a:t>φ</a:t>
            </a:r>
            <a:r>
              <a:rPr lang="en-AU" altLang="en-US" sz="2800" dirty="0"/>
              <a:t> and </a:t>
            </a:r>
            <a:r>
              <a:rPr lang="el-GR" altLang="en-US" sz="2800" dirty="0"/>
              <a:t>ψ</a:t>
            </a:r>
            <a:r>
              <a:rPr lang="en-AU" altLang="en-US" sz="2800" dirty="0"/>
              <a:t>) must be set to invariant to extract ‘true’ moderation effects.</a:t>
            </a: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Moderation Test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6E0CB71-BF39-46BE-BC98-1AF619272CE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043C172-6BD1-4D66-8ECE-E457EDB2B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48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78570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9280AD7-0F67-4018-B9B0-6DCED5C7115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Example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A3CD8C-47CA-4B43-9984-AE27D15F6D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72" y="1666013"/>
            <a:ext cx="8297289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43" y="1947573"/>
            <a:ext cx="11757137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FAD7D06-7561-4F96-8887-6A037F227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49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407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When should you use…</a:t>
            </a:r>
          </a:p>
          <a:p>
            <a:endParaRPr lang="en-AU" dirty="0"/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Descriptive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Regression models?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Analysis of variance models?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Time-series models?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Structural equation models?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Recap: Which statistical approach for which question?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81DFBFC-9E3A-47FB-9BDF-BF219EEF6C7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7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AU" altLang="en-US" sz="3600" dirty="0"/>
              <a:t>Multi-group analysis (MGA) in PLS is done by comparing bootstrap parameters across models estimated for two groups.</a:t>
            </a:r>
          </a:p>
          <a:p>
            <a:endParaRPr lang="en-AU" altLang="en-US" sz="3600" dirty="0"/>
          </a:p>
          <a:p>
            <a:r>
              <a:rPr lang="en-AU" altLang="en-US" sz="3600" dirty="0"/>
              <a:t>Essentially tests whether </a:t>
            </a:r>
            <a:r>
              <a:rPr lang="el-GR" altLang="en-US" sz="3600" dirty="0"/>
              <a:t>β</a:t>
            </a:r>
            <a:r>
              <a:rPr lang="en-AU" altLang="en-US" sz="3600" dirty="0"/>
              <a:t>(1) ≠ </a:t>
            </a:r>
            <a:r>
              <a:rPr lang="el-GR" altLang="en-US" sz="3600" dirty="0"/>
              <a:t>β</a:t>
            </a:r>
            <a:r>
              <a:rPr lang="en-AU" altLang="en-US" sz="3600" dirty="0"/>
              <a:t>(2).</a:t>
            </a:r>
          </a:p>
          <a:p>
            <a:endParaRPr lang="en-AU" altLang="en-US" sz="3600" dirty="0"/>
          </a:p>
          <a:p>
            <a:r>
              <a:rPr lang="en-AU" altLang="en-US" sz="3600" dirty="0"/>
              <a:t>Much simpler but less accurate than LISREL.</a:t>
            </a: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Multi-group analysis in PLS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CC68331-3CC1-47E1-814B-6872D1EFEEB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ECFBAD3-1682-45AB-BD7E-84DC40FAF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50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91462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B39E2D-A33F-4C14-A02F-307BD3A5E57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2E4BDF-9043-4686-82F0-BE129F58A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5157B8-0B13-4E50-B37E-05217296819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6" y="1233530"/>
            <a:ext cx="11852304" cy="521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6C96AEF-E723-472F-9AA8-90604A2A4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51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0888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BF621B1-8537-44F7-8155-B83C580E971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Example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BCC6CD-A60D-4EFA-A066-49ABE720CE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65" y="1260475"/>
            <a:ext cx="8303637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528765"/>
            <a:ext cx="1171481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12"/>
          <p:cNvSpPr>
            <a:spLocks noChangeArrowheads="1"/>
          </p:cNvSpPr>
          <p:nvPr/>
        </p:nvSpPr>
        <p:spPr bwMode="auto">
          <a:xfrm>
            <a:off x="1589" y="5389563"/>
            <a:ext cx="1218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altLang="en-US" sz="1600"/>
              <a:t>Recker, Jan C. &amp; La Rosa, Marcello (2012) Understanding user differences in open-source workflow management system usage intentions. Information Systems, 37(3), pp. 200-212.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F14E463-DF61-4718-9FAF-1E3F754F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52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477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050FF-D320-49D9-BF5D-E41B810E14E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Third approach to moderation </a:t>
            </a:r>
            <a:r>
              <a:rPr lang="en-AU" dirty="0" err="1"/>
              <a:t>analsyis</a:t>
            </a:r>
            <a:r>
              <a:rPr lang="en-AU" dirty="0"/>
              <a:t>: Interaction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pPr/>
              <a:t>53</a:t>
            </a:fld>
            <a:endParaRPr lang="en-AU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FB899D-E120-4168-9756-BBEE1ED9FE1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33477082"/>
              </p:ext>
            </p:extLst>
          </p:nvPr>
        </p:nvGraphicFramePr>
        <p:xfrm>
          <a:off x="1441443" y="2372108"/>
          <a:ext cx="9442450" cy="357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Visio" r:id="rId3" imgW="4366969" imgH="2206980" progId="Visio.Drawing.11">
                  <p:embed/>
                </p:oleObj>
              </mc:Choice>
              <mc:Fallback>
                <p:oleObj name="Visio" r:id="rId3" imgW="4366969" imgH="2206980" progId="Visio.Drawing.11">
                  <p:embed/>
                  <p:pic>
                    <p:nvPicPr>
                      <p:cNvPr id="5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43" y="2372108"/>
                        <a:ext cx="9442450" cy="35798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04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5DEB929-C5C0-49E5-8E98-60917BFDF9E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Interaction Terms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C5ABC7-141F-4EA2-ADE8-72D88FE2959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46279261"/>
              </p:ext>
            </p:extLst>
          </p:nvPr>
        </p:nvGraphicFramePr>
        <p:xfrm>
          <a:off x="900911" y="2237609"/>
          <a:ext cx="10179150" cy="3859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Visio" r:id="rId3" imgW="4366969" imgH="2206980" progId="Visio.Drawing.11">
                  <p:embed/>
                </p:oleObj>
              </mc:Choice>
              <mc:Fallback>
                <p:oleObj name="Visio" r:id="rId3" imgW="4366969" imgH="2206980" progId="Visio.Drawing.11">
                  <p:embed/>
                  <p:pic>
                    <p:nvPicPr>
                      <p:cNvPr id="3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911" y="2237609"/>
                        <a:ext cx="10179150" cy="385911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299B3CA-D765-4EBD-93A0-202DA4252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54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2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</p:nvPr>
        </p:nvGraphicFramePr>
        <p:xfrm>
          <a:off x="627063" y="1998663"/>
          <a:ext cx="1132320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1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PU</a:t>
                      </a:r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PEOU</a:t>
                      </a:r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PU</a:t>
                      </a:r>
                      <a:r>
                        <a:rPr lang="en-AU" baseline="0" dirty="0"/>
                        <a:t> x PEOU</a:t>
                      </a:r>
                      <a:endParaRPr lang="en-AU" dirty="0"/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ITU</a:t>
                      </a:r>
                    </a:p>
                  </a:txBody>
                  <a:tcPr marL="141739" marR="1417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PU1</a:t>
                      </a:r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PEOU1</a:t>
                      </a:r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PU1 x PEOU1</a:t>
                      </a:r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ITU1</a:t>
                      </a:r>
                    </a:p>
                  </a:txBody>
                  <a:tcPr marL="141739" marR="1417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PU2</a:t>
                      </a:r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r>
                        <a:rPr lang="en-AU"/>
                        <a:t>PEOU2</a:t>
                      </a:r>
                      <a:endParaRPr lang="en-AU" dirty="0"/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PU1 x PEOU2</a:t>
                      </a:r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ITU2</a:t>
                      </a:r>
                    </a:p>
                  </a:txBody>
                  <a:tcPr marL="141739" marR="1417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PU3</a:t>
                      </a:r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PEOU3</a:t>
                      </a:r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PU1 x PEOU3</a:t>
                      </a:r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ITU3</a:t>
                      </a:r>
                    </a:p>
                  </a:txBody>
                  <a:tcPr marL="141739" marR="1417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PU2 x PEOU1</a:t>
                      </a:r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141739" marR="1417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PU2 x PEOU2</a:t>
                      </a:r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141739" marR="1417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PU2 x PEOU3</a:t>
                      </a:r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41739" marR="1417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PU3 x PEOU1</a:t>
                      </a:r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41739" marR="14173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PU3 x PEOU2</a:t>
                      </a:r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41739" marR="14173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PU3 x PEOU3</a:t>
                      </a:r>
                    </a:p>
                  </a:txBody>
                  <a:tcPr marL="141739" marR="141739"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141739" marR="14173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The corresponding construct table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9EC06B0-2AD5-4B56-8DEE-C96AF4E4916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74CC83A-A1DF-4076-AB93-40423AAF1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55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95663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1800" dirty="0" err="1"/>
              <a:t>Gefen</a:t>
            </a:r>
            <a:r>
              <a:rPr lang="en-US" altLang="en-US" sz="1800" dirty="0"/>
              <a:t>, D., D.W. Straub and M.-C. Boudreau, “Structural Equation Modeling and Regression: Guidelines for Research Practice,” </a:t>
            </a:r>
            <a:r>
              <a:rPr lang="en-US" altLang="en-US" sz="1800" i="1" dirty="0"/>
              <a:t>Communications of the Association for Information Systems, 2000, 4:7.</a:t>
            </a:r>
          </a:p>
          <a:p>
            <a:pPr eaLnBrk="1" hangingPunct="1"/>
            <a:r>
              <a:rPr lang="en-US" altLang="en-US" sz="1800" dirty="0"/>
              <a:t>Straub, D.W., M.-C. Boudreau and D. </a:t>
            </a:r>
            <a:r>
              <a:rPr lang="en-US" altLang="en-US" sz="1800" dirty="0" err="1"/>
              <a:t>Gefen</a:t>
            </a:r>
            <a:r>
              <a:rPr lang="en-US" altLang="en-US" sz="1800" dirty="0"/>
              <a:t>, “Validation Guidelines for IS Positivist Research,” </a:t>
            </a:r>
            <a:r>
              <a:rPr lang="en-US" altLang="en-US" sz="1800" i="1" dirty="0"/>
              <a:t>Communications of the Association for Information Systems, 2004, 13:24, pp. 380-427.</a:t>
            </a:r>
          </a:p>
          <a:p>
            <a:pPr eaLnBrk="1" hangingPunct="1"/>
            <a:r>
              <a:rPr lang="en-US" altLang="en-US" sz="1800" dirty="0" err="1"/>
              <a:t>MacKenzie</a:t>
            </a:r>
            <a:r>
              <a:rPr lang="en-US" altLang="en-US" sz="1800" dirty="0"/>
              <a:t>, S.B., P.M. </a:t>
            </a:r>
            <a:r>
              <a:rPr lang="en-US" altLang="en-US" sz="1800" dirty="0" err="1"/>
              <a:t>Podsakoff</a:t>
            </a:r>
            <a:r>
              <a:rPr lang="en-US" altLang="en-US" sz="1800" dirty="0"/>
              <a:t> and N.P. </a:t>
            </a:r>
            <a:r>
              <a:rPr lang="en-US" altLang="en-US" sz="1800" dirty="0" err="1"/>
              <a:t>Podsakoff</a:t>
            </a:r>
            <a:r>
              <a:rPr lang="en-US" altLang="en-US" sz="1800" dirty="0"/>
              <a:t>, “Construct Measurement and Validation Procedures in MIS and Behavioral Research: Integrating New and Existing Techniques,” </a:t>
            </a:r>
            <a:r>
              <a:rPr lang="en-US" altLang="en-US" sz="1800" i="1" dirty="0"/>
              <a:t>MIS Quarterly, 2011, 35:2, pp. 293-334.</a:t>
            </a:r>
          </a:p>
          <a:p>
            <a:pPr eaLnBrk="1" hangingPunct="1"/>
            <a:r>
              <a:rPr lang="en-US" altLang="en-US" sz="1800" dirty="0" err="1"/>
              <a:t>Im</a:t>
            </a:r>
            <a:r>
              <a:rPr lang="en-US" altLang="en-US" sz="1800" dirty="0"/>
              <a:t>, K.S. and V. Grover, “The Use of Structural Equation Modeling in IS Research: Review and Recommendations” in Whitman, M.E. and A.B. </a:t>
            </a:r>
            <a:r>
              <a:rPr lang="en-US" altLang="en-US" sz="1800" dirty="0" err="1"/>
              <a:t>Woszczynski</a:t>
            </a:r>
            <a:r>
              <a:rPr lang="en-US" altLang="en-US" sz="1800" dirty="0"/>
              <a:t> (eds.) </a:t>
            </a:r>
            <a:r>
              <a:rPr lang="en-US" altLang="en-US" sz="1800" i="1" dirty="0"/>
              <a:t>The Use of Structural Equation Modeling in IS Research: Review and Recommendations, Idea Group Hershey, Pennsylvania, 2004, 44-65.</a:t>
            </a:r>
          </a:p>
          <a:p>
            <a:pPr eaLnBrk="1" hangingPunct="1"/>
            <a:r>
              <a:rPr lang="en-US" altLang="en-US" sz="1800" dirty="0" err="1"/>
              <a:t>Vinzi</a:t>
            </a:r>
            <a:r>
              <a:rPr lang="en-US" altLang="en-US" sz="1800" dirty="0"/>
              <a:t>, V.E., W.W. Chin, J. </a:t>
            </a:r>
            <a:r>
              <a:rPr lang="en-US" altLang="en-US" sz="1800" dirty="0" err="1"/>
              <a:t>Henseler</a:t>
            </a:r>
            <a:r>
              <a:rPr lang="en-US" altLang="en-US" sz="1800" dirty="0"/>
              <a:t> and H. Wang (eds.), </a:t>
            </a:r>
            <a:r>
              <a:rPr lang="en-US" altLang="en-US" sz="1800" i="1" dirty="0"/>
              <a:t>Handbook of Partial Least Squares: Concepts, Methods and Applications, Springer, New York, New York, 2010.</a:t>
            </a:r>
          </a:p>
          <a:p>
            <a:pPr eaLnBrk="1" hangingPunct="1"/>
            <a:r>
              <a:rPr lang="en-AU" altLang="en-US" sz="1800" dirty="0" err="1"/>
              <a:t>Jöreskog</a:t>
            </a:r>
            <a:r>
              <a:rPr lang="en-AU" altLang="en-US" sz="1800" dirty="0"/>
              <a:t>, K.G. and D. </a:t>
            </a:r>
            <a:r>
              <a:rPr lang="en-AU" altLang="en-US" sz="1800" dirty="0" err="1"/>
              <a:t>Sörbom</a:t>
            </a:r>
            <a:r>
              <a:rPr lang="en-AU" altLang="en-US" sz="1800" dirty="0"/>
              <a:t>, </a:t>
            </a:r>
            <a:r>
              <a:rPr lang="en-AU" altLang="en-US" sz="1800" i="1" dirty="0"/>
              <a:t>LISREL 8: User's Reference Guide, Lincolnwood, Illinois: Scientific Software International, 2001.</a:t>
            </a:r>
          </a:p>
          <a:p>
            <a:pPr eaLnBrk="1" hangingPunct="1"/>
            <a:endParaRPr lang="en-US" altLang="en-US" sz="1800" i="1" dirty="0"/>
          </a:p>
          <a:p>
            <a:pPr eaLnBrk="1" hangingPunct="1"/>
            <a:endParaRPr lang="en-AU" altLang="en-US" sz="1800" dirty="0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References - basic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DBBC07B-86AD-4291-B63B-C8DA2F8C926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7015E31-930A-417E-86B7-B2EBB3D98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56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14904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en-AU" altLang="en-US" sz="1600" dirty="0"/>
              <a:t>Moderation/Multi-group analysis: example</a:t>
            </a:r>
          </a:p>
          <a:p>
            <a:pPr lvl="1"/>
            <a:r>
              <a:rPr lang="en-US" altLang="en-US" sz="1400" dirty="0" err="1"/>
              <a:t>Im</a:t>
            </a:r>
            <a:r>
              <a:rPr lang="en-US" altLang="en-US" sz="1400" dirty="0"/>
              <a:t>, I., Y. Kim and H.-J. Han, “The Effects of Perceived Risk and Technology Type on Users’ Acceptance of Technologies,” </a:t>
            </a:r>
            <a:r>
              <a:rPr lang="en-US" altLang="en-US" sz="1400" i="1" dirty="0"/>
              <a:t>Information &amp; Management, 2008, 45:1, pp. 1-9.</a:t>
            </a:r>
          </a:p>
          <a:p>
            <a:pPr lvl="1"/>
            <a:r>
              <a:rPr lang="en-US" altLang="en-US" sz="1400" dirty="0"/>
              <a:t>Recker, J. and M. La Rosa, “Understanding User Differences in Open-Source Workflow Management System Usage Intentions,” </a:t>
            </a:r>
            <a:r>
              <a:rPr lang="en-US" altLang="en-US" sz="1400" i="1" dirty="0"/>
              <a:t>Information Systems, 2012, 37, pp. 200-212.</a:t>
            </a:r>
          </a:p>
          <a:p>
            <a:r>
              <a:rPr lang="en-AU" altLang="en-US" sz="1600" dirty="0"/>
              <a:t>Mediation tests: example</a:t>
            </a:r>
          </a:p>
          <a:p>
            <a:pPr lvl="1"/>
            <a:r>
              <a:rPr lang="en-US" altLang="en-US" sz="1400" dirty="0" err="1"/>
              <a:t>Polites</a:t>
            </a:r>
            <a:r>
              <a:rPr lang="en-US" altLang="en-US" sz="1400" dirty="0"/>
              <a:t>, G.L. and E. </a:t>
            </a:r>
            <a:r>
              <a:rPr lang="en-US" altLang="en-US" sz="1400" dirty="0" err="1"/>
              <a:t>Karahanna</a:t>
            </a:r>
            <a:r>
              <a:rPr lang="en-US" altLang="en-US" sz="1400" dirty="0"/>
              <a:t>, “Shackled to the Status Quo: The Inhibiting Effects of Incumbent System Habit, Switching Costs, and Inertia on New System Acceptance ” </a:t>
            </a:r>
            <a:r>
              <a:rPr lang="en-US" altLang="en-US" sz="1400" i="1" dirty="0"/>
              <a:t>MIS Quarterly, 2012, 36:1, pp. 21-42.</a:t>
            </a:r>
          </a:p>
          <a:p>
            <a:r>
              <a:rPr lang="en-US" altLang="en-US" sz="1600" dirty="0"/>
              <a:t>LISREL with missing data</a:t>
            </a:r>
          </a:p>
          <a:p>
            <a:pPr lvl="1"/>
            <a:r>
              <a:rPr lang="en-AU" altLang="en-US" sz="1400" dirty="0"/>
              <a:t>Recker, J., M. </a:t>
            </a:r>
            <a:r>
              <a:rPr lang="en-AU" altLang="en-US" sz="1400" dirty="0" err="1"/>
              <a:t>Rosemann</a:t>
            </a:r>
            <a:r>
              <a:rPr lang="en-AU" altLang="en-US" sz="1400" dirty="0"/>
              <a:t>, P. Green and M. </a:t>
            </a:r>
            <a:r>
              <a:rPr lang="en-AU" altLang="en-US" sz="1400" dirty="0" err="1"/>
              <a:t>Indulska</a:t>
            </a:r>
            <a:r>
              <a:rPr lang="en-AU" altLang="en-US" sz="1400" dirty="0"/>
              <a:t>, “Do Ontological Deficiencies in </a:t>
            </a:r>
            <a:r>
              <a:rPr lang="en-AU" altLang="en-US" sz="1400" dirty="0" err="1"/>
              <a:t>Modeling</a:t>
            </a:r>
            <a:r>
              <a:rPr lang="en-AU" altLang="en-US" sz="1400" dirty="0"/>
              <a:t> Grammars Matter?,” </a:t>
            </a:r>
            <a:r>
              <a:rPr lang="en-AU" altLang="en-US" sz="1400" i="1" dirty="0"/>
              <a:t>MIS Quarterly, 2011, 35:1, pp. 57-79.</a:t>
            </a:r>
          </a:p>
          <a:p>
            <a:r>
              <a:rPr lang="en-AU" altLang="en-US" sz="1600" dirty="0"/>
              <a:t>LISREL vs PLS</a:t>
            </a:r>
          </a:p>
          <a:p>
            <a:pPr lvl="1"/>
            <a:r>
              <a:rPr lang="en-US" altLang="en-US" sz="1400" dirty="0"/>
              <a:t>Goodhue, D.L., W. Lewis and R.L. Thompson, “Statistical Power in Analyzing Interaction Effects: Questioning the Advantage of PLS With Product Indicators,” </a:t>
            </a:r>
            <a:r>
              <a:rPr lang="en-US" altLang="en-US" sz="1400" i="1" dirty="0"/>
              <a:t>Information Systems Research, 2007, 18:2, pp. 211-227.</a:t>
            </a:r>
          </a:p>
          <a:p>
            <a:pPr lvl="1"/>
            <a:r>
              <a:rPr lang="en-US" sz="1400" dirty="0" err="1"/>
              <a:t>Ringle</a:t>
            </a:r>
            <a:r>
              <a:rPr lang="en-US" sz="1400" dirty="0"/>
              <a:t>, C.M., </a:t>
            </a:r>
            <a:r>
              <a:rPr lang="en-US" sz="1400" dirty="0" err="1"/>
              <a:t>Sarstedt</a:t>
            </a:r>
            <a:r>
              <a:rPr lang="en-US" sz="1400" dirty="0"/>
              <a:t>, M., and Straub, D.W. "Editor's Comments: A Critical Look at the Use of PLS-SEM in MIS Quarterly," </a:t>
            </a:r>
            <a:r>
              <a:rPr lang="en-US" sz="1400" i="1" dirty="0"/>
              <a:t>MIS Quarterly (36:1) 2012, pp iii-xiv.</a:t>
            </a:r>
          </a:p>
          <a:p>
            <a:pPr lvl="1"/>
            <a:endParaRPr lang="en-US" altLang="en-US" sz="1400" i="1" dirty="0"/>
          </a:p>
          <a:p>
            <a:pPr lvl="1"/>
            <a:endParaRPr lang="en-AU" altLang="en-US" sz="1400" dirty="0"/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References – good examples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0157AF6-36EE-40D7-B828-DC4999C4A2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72975B1-896F-4A38-8450-19F098932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57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98132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1600" dirty="0"/>
              <a:t>Straub, D.W., M.-C. Boudreau and D. </a:t>
            </a:r>
            <a:r>
              <a:rPr lang="en-US" altLang="en-US" sz="1600" dirty="0" err="1"/>
              <a:t>Gefen</a:t>
            </a:r>
            <a:r>
              <a:rPr lang="en-US" altLang="en-US" sz="1600" dirty="0"/>
              <a:t>, “Validation Guidelines for IS Positivist Research,” </a:t>
            </a:r>
            <a:r>
              <a:rPr lang="en-US" altLang="en-US" sz="1600" i="1" dirty="0"/>
              <a:t>Communications of the Association for Information Systems, 2004, 13:24, pp. 380-427.</a:t>
            </a:r>
          </a:p>
          <a:p>
            <a:pPr eaLnBrk="1" hangingPunct="1"/>
            <a:r>
              <a:rPr lang="en-US" altLang="en-US" sz="1600" dirty="0" err="1"/>
              <a:t>MacKenzie</a:t>
            </a:r>
            <a:r>
              <a:rPr lang="en-US" altLang="en-US" sz="1600" dirty="0"/>
              <a:t>, S.B., P.M. </a:t>
            </a:r>
            <a:r>
              <a:rPr lang="en-US" altLang="en-US" sz="1600" dirty="0" err="1"/>
              <a:t>Podsakoff</a:t>
            </a:r>
            <a:r>
              <a:rPr lang="en-US" altLang="en-US" sz="1600" dirty="0"/>
              <a:t> and N.P. </a:t>
            </a:r>
            <a:r>
              <a:rPr lang="en-US" altLang="en-US" sz="1600" dirty="0" err="1"/>
              <a:t>Podsakoff</a:t>
            </a:r>
            <a:r>
              <a:rPr lang="en-US" altLang="en-US" sz="1600" dirty="0"/>
              <a:t>, “Construct Measurement and Validation Procedures in MIS and Behavioral Research: Integrating New and Existing Techniques,” </a:t>
            </a:r>
            <a:r>
              <a:rPr lang="en-US" altLang="en-US" sz="1600" i="1" dirty="0"/>
              <a:t>MIS Quarterly, 2011, 35:2, pp. 293-334.</a:t>
            </a:r>
          </a:p>
          <a:p>
            <a:pPr eaLnBrk="1" hangingPunct="1"/>
            <a:r>
              <a:rPr lang="en-AU" altLang="en-US" sz="1600" dirty="0" err="1"/>
              <a:t>Wetzels</a:t>
            </a:r>
            <a:r>
              <a:rPr lang="en-AU" altLang="en-US" sz="1600" dirty="0"/>
              <a:t>, M., G. </a:t>
            </a:r>
            <a:r>
              <a:rPr lang="en-AU" altLang="en-US" sz="1600" dirty="0" err="1"/>
              <a:t>Odekerken-Schröder</a:t>
            </a:r>
            <a:r>
              <a:rPr lang="en-AU" altLang="en-US" sz="1600" dirty="0"/>
              <a:t> and C. Van </a:t>
            </a:r>
            <a:r>
              <a:rPr lang="en-AU" altLang="en-US" sz="1600" dirty="0" err="1"/>
              <a:t>Oppen</a:t>
            </a:r>
            <a:r>
              <a:rPr lang="en-AU" altLang="en-US" sz="1600" dirty="0"/>
              <a:t>, “Using PLS Path </a:t>
            </a:r>
            <a:r>
              <a:rPr lang="en-AU" altLang="en-US" sz="1600" dirty="0" err="1"/>
              <a:t>Modeling</a:t>
            </a:r>
            <a:r>
              <a:rPr lang="en-AU" altLang="en-US" sz="1600" dirty="0"/>
              <a:t> for Assessing Hierarchical Construct Models: Guidelines and Empirical Illustration,” </a:t>
            </a:r>
            <a:r>
              <a:rPr lang="en-AU" altLang="en-US" sz="1600" i="1" dirty="0"/>
              <a:t>MIS Quarterly, 2009, 33:1, pp. 177-195.</a:t>
            </a:r>
          </a:p>
          <a:p>
            <a:pPr eaLnBrk="1" hangingPunct="1"/>
            <a:r>
              <a:rPr lang="en-US" altLang="en-US" sz="1600" dirty="0" err="1"/>
              <a:t>Ringle</a:t>
            </a:r>
            <a:r>
              <a:rPr lang="en-US" altLang="en-US" sz="1600" dirty="0"/>
              <a:t>, C.M., M. </a:t>
            </a:r>
            <a:r>
              <a:rPr lang="en-US" altLang="en-US" sz="1600" dirty="0" err="1"/>
              <a:t>Sarstedt</a:t>
            </a:r>
            <a:r>
              <a:rPr lang="en-US" altLang="en-US" sz="1600" dirty="0"/>
              <a:t> and D.W. Straub, “Editor's Comments: A Critical Look at the Use of PLS-SEM in MIS Quarterly,” </a:t>
            </a:r>
            <a:r>
              <a:rPr lang="en-US" altLang="en-US" sz="1600" i="1" dirty="0"/>
              <a:t>MIS Quarterly, 2012, 36:1, pp. iii-xiv.</a:t>
            </a:r>
          </a:p>
          <a:p>
            <a:pPr eaLnBrk="1" hangingPunct="1"/>
            <a:r>
              <a:rPr lang="en-US" altLang="en-US" sz="1600" dirty="0" err="1"/>
              <a:t>Evermann</a:t>
            </a:r>
            <a:r>
              <a:rPr lang="en-US" altLang="en-US" sz="1600" dirty="0"/>
              <a:t>, J. and M. Tate, “Fitting Covariance Models for Theory Generation,” </a:t>
            </a:r>
            <a:r>
              <a:rPr lang="en-US" altLang="en-US" sz="1600" i="1" dirty="0"/>
              <a:t>Journal of the Association for Information Systems, 2011, 12:9, pp. 632-661.</a:t>
            </a:r>
          </a:p>
          <a:p>
            <a:pPr eaLnBrk="1" hangingPunct="1"/>
            <a:r>
              <a:rPr lang="en-US" altLang="en-US" sz="1600" dirty="0" err="1"/>
              <a:t>Evermann</a:t>
            </a:r>
            <a:r>
              <a:rPr lang="en-US" altLang="en-US" sz="1600" dirty="0"/>
              <a:t>, J. and M. Tate, “Bayesian Structural Equation Models for Cumulative Theory Building in Information Systems―A Brief Tutorial Using BUGS and R,” </a:t>
            </a:r>
            <a:r>
              <a:rPr lang="en-US" altLang="en-US" sz="1600" i="1" dirty="0"/>
              <a:t>Communications of the Association for Information Systems, 2014, 34:77, pp. 1481-1514.</a:t>
            </a:r>
          </a:p>
          <a:p>
            <a:pPr eaLnBrk="1" hangingPunct="1"/>
            <a:endParaRPr lang="en-AU" altLang="en-US" sz="1600" dirty="0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References – further reading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236F80D-9285-4200-9D9D-F2A7EEAC01D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DC605B2-1A36-4EC3-BB75-ED533AF25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58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2215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AU" altLang="en-US" sz="2400"/>
              <a:t>Online Statistics Textbook</a:t>
            </a:r>
          </a:p>
          <a:p>
            <a:pPr lvl="1"/>
            <a:r>
              <a:rPr lang="en-AU" altLang="en-US" sz="2000">
                <a:hlinkClick r:id="rId2"/>
              </a:rPr>
              <a:t>http://www.statsoft.com/Textbook</a:t>
            </a:r>
            <a:r>
              <a:rPr lang="en-AU" altLang="en-US" sz="2000"/>
              <a:t> </a:t>
            </a:r>
          </a:p>
          <a:p>
            <a:r>
              <a:rPr lang="en-AU" altLang="en-US" sz="2400"/>
              <a:t>Statistical tables calculator</a:t>
            </a:r>
          </a:p>
          <a:p>
            <a:pPr lvl="1"/>
            <a:r>
              <a:rPr lang="en-AU" altLang="en-US" sz="2000">
                <a:hlinkClick r:id="rId3"/>
              </a:rPr>
              <a:t>http://vassarstats.net/tabs.html</a:t>
            </a:r>
            <a:endParaRPr lang="en-AU" altLang="en-US" sz="2000"/>
          </a:p>
          <a:p>
            <a:r>
              <a:rPr lang="en-AU" altLang="en-US" sz="2400"/>
              <a:t>Distribution tables for </a:t>
            </a:r>
            <a:r>
              <a:rPr lang="el-GR" altLang="en-US" sz="2400"/>
              <a:t>χ</a:t>
            </a:r>
            <a:r>
              <a:rPr lang="en-AU" altLang="en-US" sz="2400"/>
              <a:t>, t, F</a:t>
            </a:r>
          </a:p>
          <a:p>
            <a:pPr lvl="1"/>
            <a:r>
              <a:rPr lang="en-AU" altLang="en-US" sz="2000">
                <a:hlinkClick r:id="rId4"/>
              </a:rPr>
              <a:t>http://www.medcalc.org/manual/chi-square-table.php</a:t>
            </a:r>
            <a:endParaRPr lang="en-AU" altLang="en-US" sz="2000"/>
          </a:p>
          <a:p>
            <a:pPr lvl="1"/>
            <a:r>
              <a:rPr lang="en-AU" altLang="en-US" sz="2000">
                <a:hlinkClick r:id="rId5"/>
              </a:rPr>
              <a:t>http://vassarstats.net/textbook/apx_d.html</a:t>
            </a:r>
            <a:endParaRPr lang="en-AU" altLang="en-US" sz="2000"/>
          </a:p>
          <a:p>
            <a:pPr lvl="1"/>
            <a:r>
              <a:rPr lang="en-AU" altLang="en-US" sz="2000">
                <a:hlinkClick r:id="rId6"/>
              </a:rPr>
              <a:t>http://www.psychstat.missouristate.edu/introbook/tdist.htm</a:t>
            </a:r>
            <a:endParaRPr lang="en-AU" altLang="en-US" sz="2000"/>
          </a:p>
          <a:p>
            <a:r>
              <a:rPr lang="en-AU" altLang="en-US" sz="2400"/>
              <a:t>Interactive mediation tests</a:t>
            </a:r>
          </a:p>
          <a:p>
            <a:pPr lvl="1"/>
            <a:r>
              <a:rPr lang="en-AU" altLang="en-US" sz="2000">
                <a:hlinkClick r:id="rId7"/>
              </a:rPr>
              <a:t>http://quantpsy.org/sobel/sobel.htm</a:t>
            </a:r>
            <a:endParaRPr lang="en-AU" altLang="en-US" sz="2000"/>
          </a:p>
          <a:p>
            <a:pPr lvl="1"/>
            <a:endParaRPr lang="en-AU" altLang="en-US" sz="2000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Websites I use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92743A8-5F18-45F9-97CE-4033450A3CA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39C2E5-EF75-4C37-8BC8-FADAFD97D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59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193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en-US" dirty="0"/>
              <a:t>A so-called </a:t>
            </a:r>
            <a:r>
              <a:rPr lang="en-AU" altLang="en-US" i="1" dirty="0"/>
              <a:t>second generation data analysis method</a:t>
            </a:r>
          </a:p>
          <a:p>
            <a:pPr lvl="1" eaLnBrk="1" hangingPunct="1"/>
            <a:r>
              <a:rPr lang="en-AU" altLang="en-US" dirty="0"/>
              <a:t>First generation data analysis methods include techniques such as </a:t>
            </a:r>
            <a:r>
              <a:rPr lang="en-AU" altLang="en-US" b="1" dirty="0"/>
              <a:t>regression</a:t>
            </a:r>
            <a:r>
              <a:rPr lang="en-AU" altLang="en-US" dirty="0"/>
              <a:t>, (multivariate) analysis of (co-)variance (ANOVA).</a:t>
            </a:r>
          </a:p>
          <a:p>
            <a:pPr lvl="1" eaLnBrk="1" hangingPunct="1"/>
            <a:r>
              <a:rPr lang="en-AU" altLang="en-US" dirty="0"/>
              <a:t>They are characterized by their shared limitation of being able to analyse only one layer of linkages between independent and dependent variables at a time.</a:t>
            </a:r>
          </a:p>
          <a:p>
            <a:pPr lvl="1" eaLnBrk="1" hangingPunct="1"/>
            <a:r>
              <a:rPr lang="en-AU" altLang="en-US" dirty="0"/>
              <a:t>2</a:t>
            </a:r>
            <a:r>
              <a:rPr lang="en-AU" altLang="en-US" baseline="30000" dirty="0"/>
              <a:t>nd</a:t>
            </a:r>
            <a:r>
              <a:rPr lang="en-AU" altLang="en-US" dirty="0"/>
              <a:t> generation methods allow for the simultaneous analysis of multiple independent and dependent variables</a:t>
            </a:r>
          </a:p>
          <a:p>
            <a:pPr lvl="1" eaLnBrk="1" hangingPunct="1"/>
            <a:endParaRPr lang="en-AU" altLang="en-US" dirty="0"/>
          </a:p>
          <a:p>
            <a:pPr eaLnBrk="1" hangingPunct="1"/>
            <a:r>
              <a:rPr lang="de-DE" altLang="en-US" dirty="0"/>
              <a:t>encourages confirmatory rather than exploratory analysis.</a:t>
            </a:r>
            <a:endParaRPr lang="en-AU" alt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Structural Equation Modelling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E034F24-9DED-4556-B970-E71C02848A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ECF296D-5B4A-4D02-AE85-C2497C5F6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37626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36" y="1998663"/>
            <a:ext cx="5703090" cy="4337050"/>
          </a:xfrm>
          <a:noFill/>
        </p:spPr>
      </p:pic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Exercise – contact me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89AE38F-1B12-49FB-A856-6EF11E5EF3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B1BE509-057D-4EE4-B36E-69A30EBCC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60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59575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AB2B60F-8B7A-40C2-A355-0CF22993A87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5446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think-cell Folie" r:id="rId6" imgW="501" imgH="502" progId="TCLayout.ActiveDocument.1">
                  <p:embed/>
                </p:oleObj>
              </mc:Choice>
              <mc:Fallback>
                <p:oleObj name="think-cell Folie" r:id="rId6" imgW="501" imgH="5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627D85DF-9747-4272-B42E-FFFD15D845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itel 5">
            <a:extLst>
              <a:ext uri="{FF2B5EF4-FFF2-40B4-BE49-F238E27FC236}">
                <a16:creationId xmlns:a16="http://schemas.microsoft.com/office/drawing/2014/main" id="{9E369CF6-096C-4D74-BBC5-8CF63CC7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/>
              <a:t>End of </a:t>
            </a:r>
            <a:r>
              <a:rPr lang="en-US" b="1"/>
              <a:t>Part 4</a:t>
            </a:r>
            <a:endParaRPr lang="de-DE" sz="2600" b="1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0696363-32E2-402B-89E5-B77EB7117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Copyright 2017 W. Mertens, A.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Pugliese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&amp; J. Recker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. All Rights Reserved.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CF1111-586D-4A35-8319-22A68D08F0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DBF024-74BE-4E78-91F1-FBBF172264C6}" type="datetime1">
              <a:rPr lang="de-DE" smtClean="0"/>
              <a:t>25.11.2021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41A4DD-3A80-4FD0-B961-A161015CC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Teaching Notes: Quantitative Data Analysis  ~ © </a:t>
            </a:r>
            <a:r>
              <a:rPr lang="de-DE" dirty="0"/>
              <a:t>Copyright 2017 W. Mertens, A. </a:t>
            </a:r>
            <a:r>
              <a:rPr lang="de-DE" dirty="0" err="1"/>
              <a:t>Pugliese</a:t>
            </a:r>
            <a:r>
              <a:rPr lang="de-DE" dirty="0"/>
              <a:t> &amp; J. Recker</a:t>
            </a:r>
            <a:r>
              <a:rPr lang="en-US" dirty="0"/>
              <a:t>. All Rights Reserved. ~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963BEF-E1D9-449E-B4B1-C6A74643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195EE2-BBDB-4836-A200-C62792C76FA9}" type="slidenum">
              <a:rPr lang="de-DE" smtClean="0"/>
              <a:pPr/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804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Complex research models:</a:t>
            </a:r>
          </a:p>
          <a:p>
            <a:pPr lvl="1"/>
            <a:r>
              <a:rPr lang="en-AU" dirty="0"/>
              <a:t>Multiple associations between multiple independent and multiple dependent variables</a:t>
            </a:r>
          </a:p>
          <a:p>
            <a:pPr lvl="1"/>
            <a:r>
              <a:rPr lang="en-AU" dirty="0"/>
              <a:t>Usually also mediating and/or moderating variables present</a:t>
            </a:r>
          </a:p>
          <a:p>
            <a:pPr marL="274320" lvl="1">
              <a:spcBef>
                <a:spcPts val="1800"/>
              </a:spcBef>
              <a:buFont typeface="Arial" pitchFamily="34" charset="0"/>
              <a:buChar char="▪"/>
            </a:pPr>
            <a:r>
              <a:rPr lang="en-AU" dirty="0"/>
              <a:t>Latent concepts: Multi-dimensional constructs with several underlying dimensions</a:t>
            </a:r>
          </a:p>
          <a:p>
            <a:pPr lvl="1"/>
            <a:r>
              <a:rPr lang="en-AU" dirty="0"/>
              <a:t>Satisfaction, usefulness, attitude etc.</a:t>
            </a:r>
          </a:p>
          <a:p>
            <a:pPr lvl="1"/>
            <a:r>
              <a:rPr lang="en-AU" dirty="0"/>
              <a:t>Constructs that have multiple measures</a:t>
            </a:r>
          </a:p>
          <a:p>
            <a:pPr lvl="1"/>
            <a:r>
              <a:rPr lang="en-AU" dirty="0"/>
              <a:t>Often measured with perceptual (self-report) data</a:t>
            </a:r>
          </a:p>
          <a:p>
            <a:r>
              <a:rPr lang="en-AU" dirty="0"/>
              <a:t>Often: survey research but also in experiments and others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When do we use SEM?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A16AE49-39C5-431C-BEE5-D6E6713285F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abstractions about a phenomenon (e.g. usefulness, time, satisfaction, enjoyment) that are </a:t>
            </a:r>
            <a:r>
              <a:rPr lang="en-AU" b="1" dirty="0"/>
              <a:t>latent </a:t>
            </a:r>
            <a:r>
              <a:rPr lang="en-AU" dirty="0"/>
              <a:t>in that they relate to a real thing but do not have a tangible existence:</a:t>
            </a:r>
          </a:p>
          <a:p>
            <a:pPr lvl="1"/>
            <a:r>
              <a:rPr lang="en-AU" sz="2000" dirty="0"/>
              <a:t>Thus they cannot be measured directly</a:t>
            </a:r>
          </a:p>
          <a:p>
            <a:r>
              <a:rPr lang="en-AU" dirty="0"/>
              <a:t>have indicators associated with them:</a:t>
            </a:r>
          </a:p>
          <a:p>
            <a:pPr lvl="1"/>
            <a:r>
              <a:rPr lang="en-AU" sz="2000" b="1" dirty="0"/>
              <a:t>Measures</a:t>
            </a:r>
            <a:r>
              <a:rPr lang="en-AU" sz="2000" dirty="0"/>
              <a:t> are our approximations to latent constructs</a:t>
            </a:r>
            <a:br>
              <a:rPr lang="en-AU" sz="2000" dirty="0"/>
            </a:br>
            <a:r>
              <a:rPr lang="en-AU" sz="2000" dirty="0"/>
              <a:t> – our empirical indicators that allow us to ‘grasp’</a:t>
            </a:r>
            <a:br>
              <a:rPr lang="en-AU" sz="2000" dirty="0"/>
            </a:br>
            <a:r>
              <a:rPr lang="en-AU" sz="2000" dirty="0"/>
              <a:t> the latent construct.</a:t>
            </a:r>
          </a:p>
          <a:p>
            <a:pPr lvl="1"/>
            <a:r>
              <a:rPr lang="en-AU" sz="2000" dirty="0"/>
              <a:t>1+ measure required per construct dimension</a:t>
            </a:r>
            <a:br>
              <a:rPr lang="en-AU" sz="2000" dirty="0"/>
            </a:br>
            <a:r>
              <a:rPr lang="en-AU" sz="2000" dirty="0"/>
              <a:t> (also called substratum)</a:t>
            </a:r>
          </a:p>
          <a:p>
            <a:pPr lvl="1"/>
            <a:r>
              <a:rPr lang="en-AU" sz="2000" dirty="0"/>
              <a:t>Typically multiple items because most constructs</a:t>
            </a:r>
            <a:br>
              <a:rPr lang="en-AU" sz="2000" dirty="0"/>
            </a:br>
            <a:r>
              <a:rPr lang="en-AU" sz="2000" dirty="0"/>
              <a:t> are indeed complex concepts that have</a:t>
            </a:r>
            <a:br>
              <a:rPr lang="en-AU" sz="2000" dirty="0"/>
            </a:br>
            <a:r>
              <a:rPr lang="en-AU" sz="2000" dirty="0"/>
              <a:t> multiple domains of meaning.</a:t>
            </a:r>
          </a:p>
          <a:p>
            <a:pPr lvl="2">
              <a:buNone/>
            </a:pPr>
            <a:r>
              <a:rPr lang="en-AU" dirty="0"/>
              <a:t>	</a:t>
            </a:r>
          </a:p>
          <a:p>
            <a:pPr lvl="1"/>
            <a:endParaRPr lang="en-AU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Latent constructs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A86F49-FF5C-43EE-914B-53856B7EEC8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1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2895600"/>
            <a:ext cx="40448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4496A98-2583-4577-9E6D-112101917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280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62008426"/>
              </p:ext>
            </p:extLst>
          </p:nvPr>
        </p:nvGraphicFramePr>
        <p:xfrm>
          <a:off x="1252234" y="1830161"/>
          <a:ext cx="7747624" cy="469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Visio" r:id="rId3" imgW="8677751" imgH="7246800" progId="Visio.Drawing.11">
                  <p:embed/>
                </p:oleObj>
              </mc:Choice>
              <mc:Fallback>
                <p:oleObj name="Visio" r:id="rId3" imgW="8677751" imgH="7246800" progId="Visio.Drawing.11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234" y="1830161"/>
                        <a:ext cx="7747624" cy="46974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AU" altLang="en-US"/>
              <a:t>Components of a Structural Equation Model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5F5A59B-8673-4959-811B-5EDF9CF5ED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D2F622A-DDF6-4344-B523-0B85CAA17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0700" y="6492874"/>
            <a:ext cx="1619999" cy="228601"/>
          </a:xfrm>
        </p:spPr>
        <p:txBody>
          <a:bodyPr/>
          <a:lstStyle/>
          <a:p>
            <a:fld id="{25BA54BD-C84D-46CE-8B72-31BFB26ABA43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40434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NVIvU6R9.yfgYVi8pcS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ouBWpLTLyxG5sYB4mzZ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q8C.CoRHaaymdyqOl2ew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3839</Words>
  <Application>Microsoft Office PowerPoint</Application>
  <PresentationFormat>Breitbild</PresentationFormat>
  <Paragraphs>650</Paragraphs>
  <Slides>61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61</vt:i4>
      </vt:variant>
    </vt:vector>
  </HeadingPairs>
  <TitlesOfParts>
    <vt:vector size="70" baseType="lpstr">
      <vt:lpstr>Arial</vt:lpstr>
      <vt:lpstr>Calibri</vt:lpstr>
      <vt:lpstr>Times New Roman</vt:lpstr>
      <vt:lpstr>Times New Roman Bold</vt:lpstr>
      <vt:lpstr>Wingdings</vt:lpstr>
      <vt:lpstr>Wingdings 3</vt:lpstr>
      <vt:lpstr>Office</vt:lpstr>
      <vt:lpstr>think-cell Folie</vt:lpstr>
      <vt:lpstr>Visio</vt:lpstr>
      <vt:lpstr>Quantitative Data Analysis:  A Companion for Accounting and Information Systems Research</vt:lpstr>
      <vt:lpstr>Copyright Notice</vt:lpstr>
      <vt:lpstr>What these materials are about</vt:lpstr>
      <vt:lpstr>Part 4: Structural Equation Modeling</vt:lpstr>
      <vt:lpstr>Recap: Which statistical approach for which question?</vt:lpstr>
      <vt:lpstr>Structural Equation Modelling</vt:lpstr>
      <vt:lpstr>When do we use SEM?</vt:lpstr>
      <vt:lpstr>Latent constructs</vt:lpstr>
      <vt:lpstr>Components of a Structural Equation Model</vt:lpstr>
      <vt:lpstr>A Simple Example</vt:lpstr>
      <vt:lpstr>The corresponding construct table</vt:lpstr>
      <vt:lpstr>A Simple Example: the corresponding data</vt:lpstr>
      <vt:lpstr>SEM Overview</vt:lpstr>
      <vt:lpstr>Descriptive Statistics </vt:lpstr>
      <vt:lpstr>Structural Model Estimation: 5-stage process</vt:lpstr>
      <vt:lpstr>Measurement Model Estimation</vt:lpstr>
      <vt:lpstr>Measurement Model Estimation</vt:lpstr>
      <vt:lpstr>Measurement Model Estimation for Reflective Measures</vt:lpstr>
      <vt:lpstr>Measurement Model Estimation</vt:lpstr>
      <vt:lpstr>Reporting Measurement Model Results</vt:lpstr>
      <vt:lpstr>Reporting Measurement Model Results</vt:lpstr>
      <vt:lpstr>Model Fit</vt:lpstr>
      <vt:lpstr>Structural Model Estimation: Results Reporting</vt:lpstr>
      <vt:lpstr>Let’s do it.</vt:lpstr>
      <vt:lpstr>Our Research Model</vt:lpstr>
      <vt:lpstr>SEM: Advanced matters: for Discussion</vt:lpstr>
      <vt:lpstr>1. PLS versus LISREL</vt:lpstr>
      <vt:lpstr>Reported Reasons for using PLS in Marketing:</vt:lpstr>
      <vt:lpstr>Reported Reasons for using PLS in IS:</vt:lpstr>
      <vt:lpstr>Reported PLS-SEM Model Types in IS:</vt:lpstr>
      <vt:lpstr>PowerPoint-Präsentation</vt:lpstr>
      <vt:lpstr>2. Formative vs reflective models</vt:lpstr>
      <vt:lpstr>Formative vs reflective: Illustration</vt:lpstr>
      <vt:lpstr>Formative vs reflective: Example</vt:lpstr>
      <vt:lpstr>Some issues with formative measures</vt:lpstr>
      <vt:lpstr>3. Mediation vs Moderation</vt:lpstr>
      <vt:lpstr>No Mediation</vt:lpstr>
      <vt:lpstr>Full Mediation</vt:lpstr>
      <vt:lpstr>Partial Mediation</vt:lpstr>
      <vt:lpstr>Sobel Mediation Test</vt:lpstr>
      <vt:lpstr>http://quantpsy.org/sobel/sobel.htm </vt:lpstr>
      <vt:lpstr>Procedure: Zhao et al. (2010)</vt:lpstr>
      <vt:lpstr>Example</vt:lpstr>
      <vt:lpstr>Moderation</vt:lpstr>
      <vt:lpstr>The problem with moderation analysis</vt:lpstr>
      <vt:lpstr>What could be different between two groups?</vt:lpstr>
      <vt:lpstr>Multi-sample path analysis in LISREL</vt:lpstr>
      <vt:lpstr>Moderation Test</vt:lpstr>
      <vt:lpstr>Example</vt:lpstr>
      <vt:lpstr>Multi-group analysis in PLS</vt:lpstr>
      <vt:lpstr>PowerPoint-Präsentation</vt:lpstr>
      <vt:lpstr>Example</vt:lpstr>
      <vt:lpstr>Third approach to moderation analsyis: Interaction terms</vt:lpstr>
      <vt:lpstr>Interaction Terms</vt:lpstr>
      <vt:lpstr>The corresponding construct table</vt:lpstr>
      <vt:lpstr>References - basic</vt:lpstr>
      <vt:lpstr>References – good examples</vt:lpstr>
      <vt:lpstr>References – further reading</vt:lpstr>
      <vt:lpstr>Websites I use</vt:lpstr>
      <vt:lpstr>Exercise – contact me</vt:lpstr>
      <vt:lpstr>End of Part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Christine Rodenbeck</dc:creator>
  <cp:lastModifiedBy>Christine Rodenbeck</cp:lastModifiedBy>
  <cp:revision>329</cp:revision>
  <dcterms:created xsi:type="dcterms:W3CDTF">2018-09-11T09:15:56Z</dcterms:created>
  <dcterms:modified xsi:type="dcterms:W3CDTF">2021-11-25T15:11:48Z</dcterms:modified>
</cp:coreProperties>
</file>