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93" r:id="rId3"/>
    <p:sldId id="296" r:id="rId4"/>
    <p:sldId id="294" r:id="rId5"/>
    <p:sldId id="297" r:id="rId6"/>
    <p:sldId id="295" r:id="rId7"/>
    <p:sldId id="298" r:id="rId8"/>
    <p:sldId id="299" r:id="rId9"/>
    <p:sldId id="300" r:id="rId10"/>
    <p:sldId id="301" r:id="rId11"/>
    <p:sldId id="302" r:id="rId12"/>
    <p:sldId id="303" r:id="rId13"/>
    <p:sldId id="304" r:id="rId14"/>
    <p:sldId id="305" r:id="rId15"/>
    <p:sldId id="306" r:id="rId16"/>
    <p:sldId id="307" r:id="rId17"/>
    <p:sldId id="314" r:id="rId18"/>
    <p:sldId id="309" r:id="rId19"/>
    <p:sldId id="312" r:id="rId20"/>
    <p:sldId id="31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E2D52E-9900-48DB-9002-10C8DD602D31}" type="datetimeFigureOut">
              <a:rPr lang="en-US" smtClean="0"/>
              <a:t>12/10/2021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F83E02-8EA1-400B-9AC3-DAF6E255EA2E}" type="slidenum">
              <a:rPr lang="en-US" smtClean="0"/>
              <a:t>‹#›</a:t>
            </a:fld>
            <a:endParaRPr lang="en-US"/>
          </a:p>
        </p:txBody>
      </p:sp>
    </p:spTree>
    <p:extLst>
      <p:ext uri="{BB962C8B-B14F-4D97-AF65-F5344CB8AC3E}">
        <p14:creationId xmlns:p14="http://schemas.microsoft.com/office/powerpoint/2010/main" val="4203325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849DA612-6C3B-44DB-AEEC-55B9DCF4E026}" type="datetimeFigureOut">
              <a:rPr lang="en-US" smtClean="0"/>
              <a:t>12/10/2021</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39A3F227-CBB4-4A42-A030-925E3D54DBA4}"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603520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DA612-6C3B-44DB-AEEC-55B9DCF4E026}"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3452405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DA612-6C3B-44DB-AEEC-55B9DCF4E026}"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252516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DA612-6C3B-44DB-AEEC-55B9DCF4E026}"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3640042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9DA612-6C3B-44DB-AEEC-55B9DCF4E026}"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A3F227-CBB4-4A42-A030-925E3D54DBA4}"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3362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9DA612-6C3B-44DB-AEEC-55B9DCF4E026}"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182082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9DA612-6C3B-44DB-AEEC-55B9DCF4E026}"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417112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9DA612-6C3B-44DB-AEEC-55B9DCF4E026}"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404393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DA612-6C3B-44DB-AEEC-55B9DCF4E026}"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1440343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9DA612-6C3B-44DB-AEEC-55B9DCF4E026}"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187737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9DA612-6C3B-44DB-AEEC-55B9DCF4E026}"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A3F227-CBB4-4A42-A030-925E3D54DBA4}" type="slidenum">
              <a:rPr lang="en-US" smtClean="0"/>
              <a:t>‹#›</a:t>
            </a:fld>
            <a:endParaRPr lang="en-US"/>
          </a:p>
        </p:txBody>
      </p:sp>
    </p:spTree>
    <p:extLst>
      <p:ext uri="{BB962C8B-B14F-4D97-AF65-F5344CB8AC3E}">
        <p14:creationId xmlns:p14="http://schemas.microsoft.com/office/powerpoint/2010/main" val="239946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849DA612-6C3B-44DB-AEEC-55B9DCF4E026}" type="datetimeFigureOut">
              <a:rPr lang="en-US" smtClean="0"/>
              <a:t>12/10/2021</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39A3F227-CBB4-4A42-A030-925E3D54DBA4}" type="slidenum">
              <a:rPr lang="en-US" smtClean="0"/>
              <a:t>‹#›</a:t>
            </a:fld>
            <a:endParaRPr lang="en-US"/>
          </a:p>
        </p:txBody>
      </p:sp>
    </p:spTree>
    <p:extLst>
      <p:ext uri="{BB962C8B-B14F-4D97-AF65-F5344CB8AC3E}">
        <p14:creationId xmlns:p14="http://schemas.microsoft.com/office/powerpoint/2010/main" val="37371384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3564F-FD0B-42E3-8A3F-FEA554FBB512}"/>
              </a:ext>
            </a:extLst>
          </p:cNvPr>
          <p:cNvSpPr>
            <a:spLocks noGrp="1"/>
          </p:cNvSpPr>
          <p:nvPr>
            <p:ph type="ctrTitle"/>
          </p:nvPr>
        </p:nvSpPr>
        <p:spPr/>
        <p:txBody>
          <a:bodyPr>
            <a:normAutofit/>
          </a:bodyPr>
          <a:lstStyle/>
          <a:p>
            <a:r>
              <a:rPr lang="en-US" dirty="0"/>
              <a:t>Mediation Analysis Using AMOS</a:t>
            </a:r>
          </a:p>
        </p:txBody>
      </p:sp>
      <p:sp>
        <p:nvSpPr>
          <p:cNvPr id="3" name="Subtitle 2">
            <a:extLst>
              <a:ext uri="{FF2B5EF4-FFF2-40B4-BE49-F238E27FC236}">
                <a16:creationId xmlns:a16="http://schemas.microsoft.com/office/drawing/2014/main" id="{2B9B2D1E-F245-43DF-842B-B8879DAE59F3}"/>
              </a:ext>
            </a:extLst>
          </p:cNvPr>
          <p:cNvSpPr>
            <a:spLocks noGrp="1"/>
          </p:cNvSpPr>
          <p:nvPr>
            <p:ph type="subTitle" idx="1"/>
          </p:nvPr>
        </p:nvSpPr>
        <p:spPr/>
        <p:txBody>
          <a:bodyPr/>
          <a:lstStyle/>
          <a:p>
            <a:r>
              <a:rPr lang="en-US" dirty="0"/>
              <a:t>IBM SPSS AMOS Series</a:t>
            </a:r>
          </a:p>
        </p:txBody>
      </p:sp>
    </p:spTree>
    <p:extLst>
      <p:ext uri="{BB962C8B-B14F-4D97-AF65-F5344CB8AC3E}">
        <p14:creationId xmlns:p14="http://schemas.microsoft.com/office/powerpoint/2010/main" val="3126317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7236-71B7-416E-B466-A483ADFC6F28}"/>
              </a:ext>
            </a:extLst>
          </p:cNvPr>
          <p:cNvSpPr>
            <a:spLocks noGrp="1"/>
          </p:cNvSpPr>
          <p:nvPr>
            <p:ph type="title"/>
          </p:nvPr>
        </p:nvSpPr>
        <p:spPr>
          <a:xfrm>
            <a:off x="1261872" y="365760"/>
            <a:ext cx="9692640" cy="788893"/>
          </a:xfrm>
        </p:spPr>
        <p:txBody>
          <a:bodyPr/>
          <a:lstStyle/>
          <a:p>
            <a:r>
              <a:rPr lang="en-US" b="1" dirty="0"/>
              <a:t>How to Test Mediation</a:t>
            </a:r>
          </a:p>
        </p:txBody>
      </p:sp>
      <p:sp>
        <p:nvSpPr>
          <p:cNvPr id="3" name="Content Placeholder 2">
            <a:extLst>
              <a:ext uri="{FF2B5EF4-FFF2-40B4-BE49-F238E27FC236}">
                <a16:creationId xmlns:a16="http://schemas.microsoft.com/office/drawing/2014/main" id="{AFEC89EA-8EEA-4EA7-BD03-185A4DB31869}"/>
              </a:ext>
            </a:extLst>
          </p:cNvPr>
          <p:cNvSpPr>
            <a:spLocks noGrp="1"/>
          </p:cNvSpPr>
          <p:nvPr>
            <p:ph idx="1"/>
          </p:nvPr>
        </p:nvSpPr>
        <p:spPr>
          <a:xfrm>
            <a:off x="1261871" y="1154653"/>
            <a:ext cx="9692639" cy="1999710"/>
          </a:xfrm>
        </p:spPr>
        <p:txBody>
          <a:bodyPr>
            <a:normAutofit/>
          </a:bodyPr>
          <a:lstStyle/>
          <a:p>
            <a:pPr algn="just"/>
            <a:r>
              <a:rPr lang="en-US" sz="1800" b="0" i="0" u="none" strike="noStrike" baseline="0" dirty="0">
                <a:latin typeface="Perpetua" panose="02020502060401020303" pitchFamily="18" charset="0"/>
              </a:rPr>
              <a:t>Let’s look at an example in AMOS of a mediation test. Using the full structural model example, we want to examine if the construct of Authentic Leadership has an </a:t>
            </a:r>
            <a:r>
              <a:rPr lang="en-US" sz="1800" b="1" i="0" u="none" strike="noStrike" baseline="0" dirty="0">
                <a:latin typeface="Perpetua" panose="02020502060401020303" pitchFamily="18" charset="0"/>
              </a:rPr>
              <a:t>indirect effect</a:t>
            </a:r>
            <a:r>
              <a:rPr lang="en-US" sz="1800" b="0" i="0" u="none" strike="noStrike" baseline="0" dirty="0">
                <a:latin typeface="Perpetua" panose="02020502060401020303" pitchFamily="18" charset="0"/>
              </a:rPr>
              <a:t> through Self-Efficacy to the construct of Life Satisfaction. </a:t>
            </a:r>
          </a:p>
          <a:p>
            <a:pPr algn="just"/>
            <a:r>
              <a:rPr lang="en-US" sz="1800" b="0" i="0" u="none" strike="noStrike" baseline="0" dirty="0">
                <a:latin typeface="Perpetua" panose="02020502060401020303" pitchFamily="18" charset="0"/>
              </a:rPr>
              <a:t>Notice that I am including a direct path from Authentic Leadership to Life Satisfaction. This will allow to see what type of mediation is present in the analysis</a:t>
            </a:r>
            <a:endParaRPr lang="en-US" dirty="0"/>
          </a:p>
        </p:txBody>
      </p:sp>
      <p:grpSp>
        <p:nvGrpSpPr>
          <p:cNvPr id="14" name="Group 13">
            <a:extLst>
              <a:ext uri="{FF2B5EF4-FFF2-40B4-BE49-F238E27FC236}">
                <a16:creationId xmlns:a16="http://schemas.microsoft.com/office/drawing/2014/main" id="{661A1CEE-7DBE-44E9-B967-A054F50992F7}"/>
              </a:ext>
            </a:extLst>
          </p:cNvPr>
          <p:cNvGrpSpPr/>
          <p:nvPr/>
        </p:nvGrpSpPr>
        <p:grpSpPr>
          <a:xfrm>
            <a:off x="1833918" y="3703638"/>
            <a:ext cx="8524163" cy="1877796"/>
            <a:chOff x="1623527" y="3123412"/>
            <a:chExt cx="8524163" cy="1877796"/>
          </a:xfrm>
        </p:grpSpPr>
        <p:sp>
          <p:nvSpPr>
            <p:cNvPr id="4" name="Rectangle 3">
              <a:extLst>
                <a:ext uri="{FF2B5EF4-FFF2-40B4-BE49-F238E27FC236}">
                  <a16:creationId xmlns:a16="http://schemas.microsoft.com/office/drawing/2014/main" id="{2AF9D032-3F77-43F1-A9E4-3F577753BEBC}"/>
                </a:ext>
              </a:extLst>
            </p:cNvPr>
            <p:cNvSpPr/>
            <p:nvPr/>
          </p:nvSpPr>
          <p:spPr>
            <a:xfrm>
              <a:off x="1623527" y="4198776"/>
              <a:ext cx="2715208" cy="8024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Authentic Leadership</a:t>
              </a:r>
            </a:p>
          </p:txBody>
        </p:sp>
        <p:sp>
          <p:nvSpPr>
            <p:cNvPr id="6" name="Rectangle 5">
              <a:extLst>
                <a:ext uri="{FF2B5EF4-FFF2-40B4-BE49-F238E27FC236}">
                  <a16:creationId xmlns:a16="http://schemas.microsoft.com/office/drawing/2014/main" id="{D498D0CE-6CCD-4E60-B0D5-DB9A5F6367BC}"/>
                </a:ext>
              </a:extLst>
            </p:cNvPr>
            <p:cNvSpPr/>
            <p:nvPr/>
          </p:nvSpPr>
          <p:spPr>
            <a:xfrm>
              <a:off x="4338734" y="3123412"/>
              <a:ext cx="3093747" cy="8024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Self-Efficacy</a:t>
              </a:r>
            </a:p>
          </p:txBody>
        </p:sp>
        <p:sp>
          <p:nvSpPr>
            <p:cNvPr id="7" name="Rectangle 6">
              <a:extLst>
                <a:ext uri="{FF2B5EF4-FFF2-40B4-BE49-F238E27FC236}">
                  <a16:creationId xmlns:a16="http://schemas.microsoft.com/office/drawing/2014/main" id="{5C2DF104-6692-497D-897B-DE829EF7CC3F}"/>
                </a:ext>
              </a:extLst>
            </p:cNvPr>
            <p:cNvSpPr/>
            <p:nvPr/>
          </p:nvSpPr>
          <p:spPr>
            <a:xfrm>
              <a:off x="7432482" y="4198776"/>
              <a:ext cx="2715208" cy="8024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Life Satisfaction</a:t>
              </a:r>
            </a:p>
          </p:txBody>
        </p:sp>
        <p:cxnSp>
          <p:nvCxnSpPr>
            <p:cNvPr id="9" name="Straight Arrow Connector 8">
              <a:extLst>
                <a:ext uri="{FF2B5EF4-FFF2-40B4-BE49-F238E27FC236}">
                  <a16:creationId xmlns:a16="http://schemas.microsoft.com/office/drawing/2014/main" id="{DF79969D-A1AC-4290-9AC2-AEFDAF1F9E7F}"/>
                </a:ext>
              </a:extLst>
            </p:cNvPr>
            <p:cNvCxnSpPr>
              <a:stCxn id="4" idx="0"/>
              <a:endCxn id="6" idx="1"/>
            </p:cNvCxnSpPr>
            <p:nvPr/>
          </p:nvCxnSpPr>
          <p:spPr>
            <a:xfrm flipV="1">
              <a:off x="2981131" y="3524628"/>
              <a:ext cx="1357603" cy="6741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C871C37A-3EEF-4DE3-ACA5-60C2B6AEBA75}"/>
                </a:ext>
              </a:extLst>
            </p:cNvPr>
            <p:cNvCxnSpPr>
              <a:stCxn id="6" idx="3"/>
              <a:endCxn id="7" idx="0"/>
            </p:cNvCxnSpPr>
            <p:nvPr/>
          </p:nvCxnSpPr>
          <p:spPr>
            <a:xfrm>
              <a:off x="7432481" y="3524628"/>
              <a:ext cx="1357605" cy="6741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4BC742AF-E633-4085-B366-DD3B921341E6}"/>
                </a:ext>
              </a:extLst>
            </p:cNvPr>
            <p:cNvCxnSpPr>
              <a:stCxn id="4" idx="3"/>
              <a:endCxn id="7" idx="1"/>
            </p:cNvCxnSpPr>
            <p:nvPr/>
          </p:nvCxnSpPr>
          <p:spPr>
            <a:xfrm>
              <a:off x="4338735" y="4599992"/>
              <a:ext cx="30937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1789354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1000"/>
                                        <p:tgtEl>
                                          <p:spTgt spid="14"/>
                                        </p:tgtEl>
                                      </p:cBhvr>
                                    </p:animEffect>
                                    <p:anim calcmode="lin" valueType="num">
                                      <p:cBhvr>
                                        <p:cTn id="23" dur="1000" fill="hold"/>
                                        <p:tgtEl>
                                          <p:spTgt spid="14"/>
                                        </p:tgtEl>
                                        <p:attrNameLst>
                                          <p:attrName>ppt_x</p:attrName>
                                        </p:attrNameLst>
                                      </p:cBhvr>
                                      <p:tavLst>
                                        <p:tav tm="0">
                                          <p:val>
                                            <p:strVal val="#ppt_x"/>
                                          </p:val>
                                        </p:tav>
                                        <p:tav tm="100000">
                                          <p:val>
                                            <p:strVal val="#ppt_x"/>
                                          </p:val>
                                        </p:tav>
                                      </p:tavLst>
                                    </p:anim>
                                    <p:anim calcmode="lin" valueType="num">
                                      <p:cBhvr>
                                        <p:cTn id="2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C6EF-416E-414F-9655-B42EAA228964}"/>
              </a:ext>
            </a:extLst>
          </p:cNvPr>
          <p:cNvSpPr>
            <a:spLocks noGrp="1"/>
          </p:cNvSpPr>
          <p:nvPr>
            <p:ph type="title"/>
          </p:nvPr>
        </p:nvSpPr>
        <p:spPr>
          <a:xfrm>
            <a:off x="1261872" y="365760"/>
            <a:ext cx="9692640" cy="888005"/>
          </a:xfrm>
        </p:spPr>
        <p:txBody>
          <a:bodyPr/>
          <a:lstStyle/>
          <a:p>
            <a:r>
              <a:rPr lang="en-US" b="1" dirty="0"/>
              <a:t>Analysis Properties</a:t>
            </a:r>
          </a:p>
        </p:txBody>
      </p:sp>
      <p:sp>
        <p:nvSpPr>
          <p:cNvPr id="3" name="Content Placeholder 2">
            <a:extLst>
              <a:ext uri="{FF2B5EF4-FFF2-40B4-BE49-F238E27FC236}">
                <a16:creationId xmlns:a16="http://schemas.microsoft.com/office/drawing/2014/main" id="{550D2315-BBB2-4882-8727-CBF3A9BA0D66}"/>
              </a:ext>
            </a:extLst>
          </p:cNvPr>
          <p:cNvSpPr>
            <a:spLocks noGrp="1"/>
          </p:cNvSpPr>
          <p:nvPr>
            <p:ph idx="1"/>
          </p:nvPr>
        </p:nvSpPr>
        <p:spPr>
          <a:xfrm>
            <a:off x="1261872" y="1828800"/>
            <a:ext cx="4419837" cy="4351337"/>
          </a:xfrm>
        </p:spPr>
        <p:txBody>
          <a:bodyPr>
            <a:normAutofit/>
          </a:bodyPr>
          <a:lstStyle/>
          <a:p>
            <a:pPr algn="just"/>
            <a:r>
              <a:rPr lang="en-US" sz="1800" b="0" i="0" u="none" strike="noStrike" baseline="0" dirty="0">
                <a:latin typeface="Perpetua" panose="02020502060401020303" pitchFamily="18" charset="0"/>
              </a:rPr>
              <a:t>To determine if the indirect effect of Authentic Leadership to Life Satisfaction is significant, we need to request from AMOS the indirect, direct, and total effects in the output. This will give all possible indirect effects in the model. </a:t>
            </a:r>
          </a:p>
          <a:p>
            <a:pPr algn="just"/>
            <a:r>
              <a:rPr lang="en-US" sz="1800" b="0" i="0" u="none" strike="noStrike" baseline="0" dirty="0">
                <a:latin typeface="Perpetua" panose="02020502060401020303" pitchFamily="18" charset="0"/>
              </a:rPr>
              <a:t>To do this, select the </a:t>
            </a:r>
            <a:r>
              <a:rPr lang="en-US" sz="1800" b="1" i="0" u="none" strike="noStrike" baseline="0" dirty="0">
                <a:latin typeface="Perpetua" panose="02020502060401020303" pitchFamily="18" charset="0"/>
              </a:rPr>
              <a:t>Analysis Properties</a:t>
            </a:r>
            <a:r>
              <a:rPr lang="en-US" sz="1800" b="0" i="0" u="none" strike="noStrike" baseline="0" dirty="0">
                <a:latin typeface="Perpetua" panose="02020502060401020303" pitchFamily="18" charset="0"/>
              </a:rPr>
              <a:t> button , and when the Analysis Properties pop-up window appears, go to the </a:t>
            </a:r>
            <a:r>
              <a:rPr lang="en-US" sz="1800" b="1" i="0" u="none" strike="noStrike" baseline="0" dirty="0">
                <a:latin typeface="Perpetua" panose="02020502060401020303" pitchFamily="18" charset="0"/>
              </a:rPr>
              <a:t>Output</a:t>
            </a:r>
            <a:r>
              <a:rPr lang="en-US" sz="1800" b="0" i="0" u="none" strike="noStrike" baseline="0" dirty="0">
                <a:latin typeface="Perpetua" panose="02020502060401020303" pitchFamily="18" charset="0"/>
              </a:rPr>
              <a:t> tab at the top. On that tab, you will see at the top right an option for </a:t>
            </a:r>
            <a:r>
              <a:rPr lang="en-US" sz="1800" b="1" i="0" u="none" strike="noStrike" baseline="0" dirty="0">
                <a:latin typeface="Perpetua" panose="02020502060401020303" pitchFamily="18" charset="0"/>
              </a:rPr>
              <a:t>“Indirect, direct, and total effects”</a:t>
            </a:r>
            <a:r>
              <a:rPr lang="en-US" sz="1800" b="0" i="0" u="none" strike="noStrike" baseline="0" dirty="0">
                <a:latin typeface="Perpetua" panose="02020502060401020303" pitchFamily="18" charset="0"/>
              </a:rPr>
              <a:t>. Select this option.</a:t>
            </a:r>
          </a:p>
        </p:txBody>
      </p:sp>
      <p:pic>
        <p:nvPicPr>
          <p:cNvPr id="5" name="Picture 4">
            <a:extLst>
              <a:ext uri="{FF2B5EF4-FFF2-40B4-BE49-F238E27FC236}">
                <a16:creationId xmlns:a16="http://schemas.microsoft.com/office/drawing/2014/main" id="{154291C1-774B-4CAF-84C8-81EFF4F2F792}"/>
              </a:ext>
            </a:extLst>
          </p:cNvPr>
          <p:cNvPicPr>
            <a:picLocks noChangeAspect="1"/>
          </p:cNvPicPr>
          <p:nvPr/>
        </p:nvPicPr>
        <p:blipFill>
          <a:blip r:embed="rId2"/>
          <a:stretch>
            <a:fillRect/>
          </a:stretch>
        </p:blipFill>
        <p:spPr>
          <a:xfrm>
            <a:off x="6108192" y="1484312"/>
            <a:ext cx="4124325" cy="4695825"/>
          </a:xfrm>
          <a:prstGeom prst="rect">
            <a:avLst/>
          </a:prstGeom>
        </p:spPr>
      </p:pic>
    </p:spTree>
    <p:extLst>
      <p:ext uri="{BB962C8B-B14F-4D97-AF65-F5344CB8AC3E}">
        <p14:creationId xmlns:p14="http://schemas.microsoft.com/office/powerpoint/2010/main" val="71808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951F4-8030-492F-9829-751358DC8645}"/>
              </a:ext>
            </a:extLst>
          </p:cNvPr>
          <p:cNvSpPr>
            <a:spLocks noGrp="1"/>
          </p:cNvSpPr>
          <p:nvPr>
            <p:ph type="title"/>
          </p:nvPr>
        </p:nvSpPr>
        <p:spPr>
          <a:xfrm>
            <a:off x="1261872" y="365760"/>
            <a:ext cx="9692640" cy="797215"/>
          </a:xfrm>
        </p:spPr>
        <p:txBody>
          <a:bodyPr/>
          <a:lstStyle/>
          <a:p>
            <a:r>
              <a:rPr lang="en-US" b="1" dirty="0"/>
              <a:t>Bootstrap Properties</a:t>
            </a:r>
          </a:p>
        </p:txBody>
      </p:sp>
      <p:sp>
        <p:nvSpPr>
          <p:cNvPr id="3" name="Content Placeholder 2">
            <a:extLst>
              <a:ext uri="{FF2B5EF4-FFF2-40B4-BE49-F238E27FC236}">
                <a16:creationId xmlns:a16="http://schemas.microsoft.com/office/drawing/2014/main" id="{18B0275A-A949-4B23-8E0A-76E067504ECF}"/>
              </a:ext>
            </a:extLst>
          </p:cNvPr>
          <p:cNvSpPr>
            <a:spLocks noGrp="1"/>
          </p:cNvSpPr>
          <p:nvPr>
            <p:ph idx="1"/>
          </p:nvPr>
        </p:nvSpPr>
        <p:spPr>
          <a:xfrm>
            <a:off x="1261872" y="1219128"/>
            <a:ext cx="4644855" cy="4961009"/>
          </a:xfrm>
        </p:spPr>
        <p:txBody>
          <a:bodyPr>
            <a:normAutofit/>
          </a:bodyPr>
          <a:lstStyle/>
          <a:p>
            <a:pPr algn="just"/>
            <a:r>
              <a:rPr lang="en-US" sz="2000" b="0" i="0" u="none" strike="noStrike" baseline="0" dirty="0">
                <a:latin typeface="Perpetua" panose="02020502060401020303" pitchFamily="18" charset="0"/>
              </a:rPr>
              <a:t>Next, we need to request a bootstrap analysis in AMOS. To do this, go to the </a:t>
            </a:r>
            <a:r>
              <a:rPr lang="en-US" sz="2000" b="1" i="0" u="none" strike="noStrike" baseline="0" dirty="0">
                <a:latin typeface="Perpetua" panose="02020502060401020303" pitchFamily="18" charset="0"/>
              </a:rPr>
              <a:t>bootstrap tab</a:t>
            </a:r>
            <a:r>
              <a:rPr lang="en-US" sz="2000" b="0" i="0" u="none" strike="noStrike" baseline="0" dirty="0">
                <a:latin typeface="Perpetua" panose="02020502060401020303" pitchFamily="18" charset="0"/>
              </a:rPr>
              <a:t> at the top of the Analysis Properties window. On that tab will be a checkbox called </a:t>
            </a:r>
            <a:r>
              <a:rPr lang="en-US" sz="2000" b="1" i="0" u="none" strike="noStrike" baseline="0" dirty="0">
                <a:latin typeface="Perpetua" panose="02020502060401020303" pitchFamily="18" charset="0"/>
              </a:rPr>
              <a:t>“Perform bootstrap”</a:t>
            </a:r>
            <a:r>
              <a:rPr lang="en-US" sz="2000" b="0" i="0" u="none" strike="noStrike" baseline="0" dirty="0">
                <a:latin typeface="Perpetua" panose="02020502060401020303" pitchFamily="18" charset="0"/>
              </a:rPr>
              <a:t>; click that box. AMOS will initially give you a default number of</a:t>
            </a:r>
            <a:r>
              <a:rPr lang="en-US" sz="2000" dirty="0"/>
              <a:t> </a:t>
            </a:r>
            <a:r>
              <a:rPr lang="en-US" sz="2000" b="0" i="0" u="none" strike="noStrike" baseline="0" dirty="0">
                <a:latin typeface="Perpetua" panose="02020502060401020303" pitchFamily="18" charset="0"/>
              </a:rPr>
              <a:t>200 samples. This is way too small. Change the number of samples to 5,000. </a:t>
            </a:r>
          </a:p>
          <a:p>
            <a:pPr algn="just"/>
            <a:r>
              <a:rPr lang="en-US" sz="2000" b="0" i="0" u="none" strike="noStrike" baseline="0" dirty="0">
                <a:latin typeface="Perpetua" panose="02020502060401020303" pitchFamily="18" charset="0"/>
              </a:rPr>
              <a:t>You will also need to select the “Bias-corrected confidence intervals” checkbox. AMOS will default a 90% confidence interval, but significance in most research is at the .05 level, so you need to change this to a 95% confidence level. </a:t>
            </a:r>
            <a:endParaRPr lang="en-US" sz="2000" dirty="0"/>
          </a:p>
        </p:txBody>
      </p:sp>
      <p:pic>
        <p:nvPicPr>
          <p:cNvPr id="5" name="Picture 4">
            <a:extLst>
              <a:ext uri="{FF2B5EF4-FFF2-40B4-BE49-F238E27FC236}">
                <a16:creationId xmlns:a16="http://schemas.microsoft.com/office/drawing/2014/main" id="{0C717223-3351-4EBD-952B-3C97AC0B0614}"/>
              </a:ext>
            </a:extLst>
          </p:cNvPr>
          <p:cNvPicPr>
            <a:picLocks noChangeAspect="1"/>
          </p:cNvPicPr>
          <p:nvPr/>
        </p:nvPicPr>
        <p:blipFill>
          <a:blip r:embed="rId2"/>
          <a:stretch>
            <a:fillRect/>
          </a:stretch>
        </p:blipFill>
        <p:spPr>
          <a:xfrm>
            <a:off x="6285274" y="1219128"/>
            <a:ext cx="4669238" cy="5273112"/>
          </a:xfrm>
          <a:prstGeom prst="rect">
            <a:avLst/>
          </a:prstGeom>
        </p:spPr>
      </p:pic>
    </p:spTree>
    <p:extLst>
      <p:ext uri="{BB962C8B-B14F-4D97-AF65-F5344CB8AC3E}">
        <p14:creationId xmlns:p14="http://schemas.microsoft.com/office/powerpoint/2010/main" val="1449084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ircle(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A6268-CD93-4562-9839-E6427AB7CE5C}"/>
              </a:ext>
            </a:extLst>
          </p:cNvPr>
          <p:cNvSpPr>
            <a:spLocks noGrp="1"/>
          </p:cNvSpPr>
          <p:nvPr>
            <p:ph type="title"/>
          </p:nvPr>
        </p:nvSpPr>
        <p:spPr>
          <a:xfrm>
            <a:off x="1261872" y="365760"/>
            <a:ext cx="9692640" cy="788337"/>
          </a:xfrm>
        </p:spPr>
        <p:txBody>
          <a:bodyPr/>
          <a:lstStyle/>
          <a:p>
            <a:r>
              <a:rPr lang="en-US" b="1" dirty="0"/>
              <a:t>Analyzing the Results</a:t>
            </a:r>
          </a:p>
        </p:txBody>
      </p:sp>
      <p:sp>
        <p:nvSpPr>
          <p:cNvPr id="3" name="Content Placeholder 2">
            <a:extLst>
              <a:ext uri="{FF2B5EF4-FFF2-40B4-BE49-F238E27FC236}">
                <a16:creationId xmlns:a16="http://schemas.microsoft.com/office/drawing/2014/main" id="{67B048C8-8C1B-492A-AE31-03B22B6DCD65}"/>
              </a:ext>
            </a:extLst>
          </p:cNvPr>
          <p:cNvSpPr>
            <a:spLocks noGrp="1"/>
          </p:cNvSpPr>
          <p:nvPr>
            <p:ph idx="1"/>
          </p:nvPr>
        </p:nvSpPr>
        <p:spPr>
          <a:xfrm>
            <a:off x="1261872" y="1154098"/>
            <a:ext cx="9692640" cy="5026040"/>
          </a:xfrm>
        </p:spPr>
        <p:txBody>
          <a:bodyPr>
            <a:normAutofit/>
          </a:bodyPr>
          <a:lstStyle/>
          <a:p>
            <a:pPr algn="just"/>
            <a:r>
              <a:rPr lang="en-US" sz="1800" b="0" i="0" u="none" strike="noStrike" baseline="0" dirty="0">
                <a:latin typeface="Perpetua" panose="02020502060401020303" pitchFamily="18" charset="0"/>
              </a:rPr>
              <a:t>Let’s look at the output to determine if mediation is present. </a:t>
            </a:r>
          </a:p>
          <a:p>
            <a:pPr algn="just"/>
            <a:r>
              <a:rPr lang="en-US" sz="1800" b="0" i="0" u="none" strike="noStrike" baseline="0" dirty="0">
                <a:latin typeface="Perpetua" panose="02020502060401020303" pitchFamily="18" charset="0"/>
              </a:rPr>
              <a:t>In the </a:t>
            </a:r>
            <a:r>
              <a:rPr lang="en-US" sz="1800" b="1" i="0" u="none" strike="noStrike" baseline="0" dirty="0">
                <a:latin typeface="Perpetua" panose="02020502060401020303" pitchFamily="18" charset="0"/>
              </a:rPr>
              <a:t>Estimates</a:t>
            </a:r>
            <a:r>
              <a:rPr lang="en-US" sz="1800" b="0" i="0" u="none" strike="noStrike" baseline="0" dirty="0">
                <a:latin typeface="Perpetua" panose="02020502060401020303" pitchFamily="18" charset="0"/>
              </a:rPr>
              <a:t> link, you want to select the “Matrices” link.  This will let you see the total effects, direct effects, and indirect effects for each relationship in your model.  </a:t>
            </a:r>
          </a:p>
          <a:p>
            <a:pPr algn="just"/>
            <a:r>
              <a:rPr lang="en-US" sz="1800" b="0" i="0" u="none" strike="noStrike" baseline="0" dirty="0">
                <a:latin typeface="Perpetua" panose="02020502060401020303" pitchFamily="18" charset="0"/>
              </a:rPr>
              <a:t>We want to select the indirect effects. AMOS will give you the option to examine the unstandardized or standardized indirect effect.  With most mediation analyses, you will see the unstandardized indirect effect reported. </a:t>
            </a:r>
          </a:p>
          <a:p>
            <a:pPr algn="just"/>
            <a:r>
              <a:rPr lang="en-US" sz="1800" b="0" i="0" u="none" strike="noStrike" baseline="0" dirty="0">
                <a:latin typeface="Perpetua" panose="02020502060401020303" pitchFamily="18" charset="0"/>
              </a:rPr>
              <a:t>If you were looking to compare indirect effects within a model, you could easily do so with the standardized indirect effects, but normally, the unstandardized indirect effects are reported. In the “Indirect Effects” tab, you will see all the possible indirect effects in your model. We are concerned only with the relationship of Authentic Leadership to Life Satisfaction through Self-Efficacy. </a:t>
            </a:r>
          </a:p>
          <a:p>
            <a:pPr algn="just"/>
            <a:r>
              <a:rPr lang="en-US" sz="1800" b="0" i="0" u="none" strike="noStrike" baseline="0" dirty="0">
                <a:latin typeface="Perpetua" panose="02020502060401020303" pitchFamily="18" charset="0"/>
              </a:rPr>
              <a:t>In our model, we have only one possible mediator from Authentic Leadership to Life </a:t>
            </a:r>
            <a:r>
              <a:rPr lang="en-US" sz="1800" b="0" i="0" u="none" strike="noStrike" baseline="0" dirty="0" err="1">
                <a:latin typeface="Perpetua" panose="02020502060401020303" pitchFamily="18" charset="0"/>
              </a:rPr>
              <a:t>Satisafaction</a:t>
            </a:r>
            <a:r>
              <a:rPr lang="en-US" sz="1800" b="0" i="0" u="none" strike="noStrike" baseline="0" dirty="0">
                <a:latin typeface="Perpetua" panose="02020502060401020303" pitchFamily="18" charset="0"/>
              </a:rPr>
              <a:t>, so the indirect effect listed must be through the mediator of Self-Efficacy. (If you have more than one mediator, I will discuss this in another tutorial. </a:t>
            </a:r>
          </a:p>
        </p:txBody>
      </p:sp>
    </p:spTree>
    <p:extLst>
      <p:ext uri="{BB962C8B-B14F-4D97-AF65-F5344CB8AC3E}">
        <p14:creationId xmlns:p14="http://schemas.microsoft.com/office/powerpoint/2010/main" val="184864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9F761-85B3-4008-B558-298ADCB1DF83}"/>
              </a:ext>
            </a:extLst>
          </p:cNvPr>
          <p:cNvSpPr>
            <a:spLocks noGrp="1"/>
          </p:cNvSpPr>
          <p:nvPr>
            <p:ph type="title"/>
          </p:nvPr>
        </p:nvSpPr>
        <p:spPr/>
        <p:txBody>
          <a:bodyPr/>
          <a:lstStyle/>
          <a:p>
            <a:r>
              <a:rPr lang="en-US" dirty="0"/>
              <a:t>Indirect Effect</a:t>
            </a:r>
          </a:p>
        </p:txBody>
      </p:sp>
      <p:sp>
        <p:nvSpPr>
          <p:cNvPr id="3" name="Content Placeholder 2">
            <a:extLst>
              <a:ext uri="{FF2B5EF4-FFF2-40B4-BE49-F238E27FC236}">
                <a16:creationId xmlns:a16="http://schemas.microsoft.com/office/drawing/2014/main" id="{1B47A773-1DCD-436C-B8B2-0A5893BC0C0A}"/>
              </a:ext>
            </a:extLst>
          </p:cNvPr>
          <p:cNvSpPr>
            <a:spLocks noGrp="1"/>
          </p:cNvSpPr>
          <p:nvPr>
            <p:ph idx="1"/>
          </p:nvPr>
        </p:nvSpPr>
        <p:spPr>
          <a:xfrm>
            <a:off x="1261872" y="1828800"/>
            <a:ext cx="3357262" cy="4351337"/>
          </a:xfrm>
        </p:spPr>
        <p:txBody>
          <a:bodyPr/>
          <a:lstStyle/>
          <a:p>
            <a:pPr marL="0" indent="0" algn="just">
              <a:buNone/>
            </a:pPr>
            <a:r>
              <a:rPr lang="en-US" dirty="0"/>
              <a:t>The Indirect effect of Authentic Leadership (AUL_IV) to LS_DV through Self-Efficacy is .268</a:t>
            </a:r>
          </a:p>
        </p:txBody>
      </p:sp>
      <p:pic>
        <p:nvPicPr>
          <p:cNvPr id="6" name="Picture 5">
            <a:extLst>
              <a:ext uri="{FF2B5EF4-FFF2-40B4-BE49-F238E27FC236}">
                <a16:creationId xmlns:a16="http://schemas.microsoft.com/office/drawing/2014/main" id="{6F4C46FA-335F-4FAA-BFC8-17A8FB892879}"/>
              </a:ext>
            </a:extLst>
          </p:cNvPr>
          <p:cNvPicPr>
            <a:picLocks noChangeAspect="1"/>
          </p:cNvPicPr>
          <p:nvPr/>
        </p:nvPicPr>
        <p:blipFill>
          <a:blip r:embed="rId2"/>
          <a:stretch>
            <a:fillRect/>
          </a:stretch>
        </p:blipFill>
        <p:spPr>
          <a:xfrm>
            <a:off x="4730513" y="1828800"/>
            <a:ext cx="6223999" cy="3720390"/>
          </a:xfrm>
          <a:prstGeom prst="rect">
            <a:avLst/>
          </a:prstGeom>
        </p:spPr>
      </p:pic>
    </p:spTree>
    <p:extLst>
      <p:ext uri="{BB962C8B-B14F-4D97-AF65-F5344CB8AC3E}">
        <p14:creationId xmlns:p14="http://schemas.microsoft.com/office/powerpoint/2010/main" val="118771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par>
                                <p:cTn id="12" presetID="6" presetClass="entr" presetSubtype="16" fill="hold" nodeType="with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circle(in)">
                                      <p:cBhvr>
                                        <p:cTn id="1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16DC-98C6-4289-9F31-9CB787078534}"/>
              </a:ext>
            </a:extLst>
          </p:cNvPr>
          <p:cNvSpPr>
            <a:spLocks noGrp="1"/>
          </p:cNvSpPr>
          <p:nvPr>
            <p:ph type="title"/>
          </p:nvPr>
        </p:nvSpPr>
        <p:spPr>
          <a:xfrm>
            <a:off x="1261872" y="365760"/>
            <a:ext cx="9692640" cy="803164"/>
          </a:xfrm>
        </p:spPr>
        <p:txBody>
          <a:bodyPr/>
          <a:lstStyle/>
          <a:p>
            <a:r>
              <a:rPr lang="en-US" dirty="0"/>
              <a:t>Analyzing the Output</a:t>
            </a:r>
          </a:p>
        </p:txBody>
      </p:sp>
      <p:sp>
        <p:nvSpPr>
          <p:cNvPr id="3" name="Content Placeholder 2">
            <a:extLst>
              <a:ext uri="{FF2B5EF4-FFF2-40B4-BE49-F238E27FC236}">
                <a16:creationId xmlns:a16="http://schemas.microsoft.com/office/drawing/2014/main" id="{530C9AA0-88CE-4ED5-BB24-09C3A7C05541}"/>
              </a:ext>
            </a:extLst>
          </p:cNvPr>
          <p:cNvSpPr>
            <a:spLocks noGrp="1"/>
          </p:cNvSpPr>
          <p:nvPr>
            <p:ph idx="1"/>
          </p:nvPr>
        </p:nvSpPr>
        <p:spPr>
          <a:xfrm>
            <a:off x="1261872" y="1168924"/>
            <a:ext cx="9692640" cy="5011213"/>
          </a:xfrm>
        </p:spPr>
        <p:txBody>
          <a:bodyPr>
            <a:normAutofit fontScale="92500" lnSpcReduction="10000"/>
          </a:bodyPr>
          <a:lstStyle/>
          <a:p>
            <a:pPr algn="just"/>
            <a:r>
              <a:rPr lang="en-US" sz="2400" b="0" i="0" u="none" strike="noStrike" baseline="0" dirty="0">
                <a:latin typeface="Perpetua" panose="02020502060401020303" pitchFamily="18" charset="0"/>
              </a:rPr>
              <a:t>We now know the indirect effect, but we still need to know if the indirect effect is significant and if it falls within the 95% confidence interval generated by our bootstrap. The indirect effects tab will give us the indirect effect but nothing else. </a:t>
            </a:r>
          </a:p>
          <a:p>
            <a:pPr algn="just"/>
            <a:r>
              <a:rPr lang="en-US" sz="2400" b="0" i="0" u="none" strike="noStrike" baseline="0" dirty="0">
                <a:latin typeface="Perpetua" panose="02020502060401020303" pitchFamily="18" charset="0"/>
              </a:rPr>
              <a:t>We need to go to the bootstrap analysis section to find the other information. </a:t>
            </a:r>
          </a:p>
          <a:p>
            <a:pPr algn="just"/>
            <a:r>
              <a:rPr lang="en-US" sz="2400" b="0" i="0" u="none" strike="noStrike" baseline="0" dirty="0">
                <a:latin typeface="Perpetua" panose="02020502060401020303" pitchFamily="18" charset="0"/>
              </a:rPr>
              <a:t>On the left-hand side, in a box below the output links is a section called “Estimates/Bootstrap”. Under that link will be another option called “Bias-corrected percentile method”. </a:t>
            </a:r>
          </a:p>
          <a:p>
            <a:pPr algn="just"/>
            <a:r>
              <a:rPr lang="en-US" sz="2400" b="0" i="0" u="none" strike="noStrike" baseline="0" dirty="0">
                <a:latin typeface="Perpetua" panose="02020502060401020303" pitchFamily="18" charset="0"/>
              </a:rPr>
              <a:t>This is where we will find all the information, we are looking for concerning confidence intervals and significance levels. </a:t>
            </a:r>
          </a:p>
          <a:p>
            <a:pPr algn="just"/>
            <a:r>
              <a:rPr lang="en-US" sz="2400" b="0" i="0" u="none" strike="noStrike" baseline="0" dirty="0">
                <a:latin typeface="Perpetua" panose="02020502060401020303" pitchFamily="18" charset="0"/>
              </a:rPr>
              <a:t>With the confidence intervals, you are going to get an upper bound and lower bound estimate of the indirect effect based on your bootstrap of 5,000 samples. </a:t>
            </a:r>
          </a:p>
          <a:p>
            <a:pPr algn="just"/>
            <a:r>
              <a:rPr lang="en-US" sz="2400" b="0" i="0" u="none" strike="noStrike" baseline="0" dirty="0">
                <a:latin typeface="Perpetua" panose="02020502060401020303" pitchFamily="18" charset="0"/>
              </a:rPr>
              <a:t>If the range for the upper and lower bound estimates do not cross over zero, then the indirect effect is considered significant.</a:t>
            </a:r>
          </a:p>
        </p:txBody>
      </p:sp>
    </p:spTree>
    <p:extLst>
      <p:ext uri="{BB962C8B-B14F-4D97-AF65-F5344CB8AC3E}">
        <p14:creationId xmlns:p14="http://schemas.microsoft.com/office/powerpoint/2010/main" val="239924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34C163E-03EB-46AC-9B2E-FF8F0A6A24D5}"/>
              </a:ext>
            </a:extLst>
          </p:cNvPr>
          <p:cNvPicPr>
            <a:picLocks noChangeAspect="1"/>
          </p:cNvPicPr>
          <p:nvPr/>
        </p:nvPicPr>
        <p:blipFill>
          <a:blip r:embed="rId2"/>
          <a:stretch>
            <a:fillRect/>
          </a:stretch>
        </p:blipFill>
        <p:spPr>
          <a:xfrm>
            <a:off x="320511" y="1084082"/>
            <a:ext cx="6344026" cy="5647659"/>
          </a:xfrm>
          <a:prstGeom prst="rect">
            <a:avLst/>
          </a:prstGeom>
        </p:spPr>
      </p:pic>
      <p:sp>
        <p:nvSpPr>
          <p:cNvPr id="12" name="TextBox 11">
            <a:extLst>
              <a:ext uri="{FF2B5EF4-FFF2-40B4-BE49-F238E27FC236}">
                <a16:creationId xmlns:a16="http://schemas.microsoft.com/office/drawing/2014/main" id="{3B71CF42-8FB4-4719-8751-817E2A400070}"/>
              </a:ext>
            </a:extLst>
          </p:cNvPr>
          <p:cNvSpPr txBox="1"/>
          <p:nvPr/>
        </p:nvSpPr>
        <p:spPr>
          <a:xfrm>
            <a:off x="7047118" y="1084082"/>
            <a:ext cx="3869122" cy="4370427"/>
          </a:xfrm>
          <a:prstGeom prst="rect">
            <a:avLst/>
          </a:prstGeom>
          <a:noFill/>
        </p:spPr>
        <p:txBody>
          <a:bodyPr wrap="square" rtlCol="0">
            <a:spAutoFit/>
          </a:bodyPr>
          <a:lstStyle/>
          <a:p>
            <a:pPr algn="just"/>
            <a:r>
              <a:rPr lang="en-US" sz="1600" dirty="0"/>
              <a:t>These are the results from the Bias-corrected percentile method link. </a:t>
            </a:r>
          </a:p>
          <a:p>
            <a:pPr algn="just"/>
            <a:endParaRPr lang="en-US" sz="1600" dirty="0"/>
          </a:p>
          <a:p>
            <a:pPr algn="just"/>
            <a:r>
              <a:rPr lang="en-US" sz="1600" dirty="0"/>
              <a:t>It will first present the lower bound indirect effects and then the upper bound indirect effects.</a:t>
            </a:r>
            <a:r>
              <a:rPr lang="en-US" dirty="0"/>
              <a:t> </a:t>
            </a:r>
          </a:p>
          <a:p>
            <a:pPr algn="just"/>
            <a:endParaRPr lang="en-US" dirty="0"/>
          </a:p>
          <a:p>
            <a:pPr algn="just"/>
            <a:r>
              <a:rPr lang="en-US" dirty="0"/>
              <a:t>With our indirect test of Authentic Leadership to Life Satisfaction through Self-Efficacy, the lower bound confidence interval is 0.188 and the upper bound is 0.346. </a:t>
            </a:r>
          </a:p>
          <a:p>
            <a:pPr algn="just"/>
            <a:endParaRPr lang="en-US" dirty="0"/>
          </a:p>
          <a:p>
            <a:pPr algn="just"/>
            <a:r>
              <a:rPr lang="en-US" dirty="0"/>
              <a:t>Since there is no zero between the LB and UP CI, this shows significant indirect effects. </a:t>
            </a:r>
          </a:p>
        </p:txBody>
      </p:sp>
      <p:sp>
        <p:nvSpPr>
          <p:cNvPr id="13" name="Title 1">
            <a:extLst>
              <a:ext uri="{FF2B5EF4-FFF2-40B4-BE49-F238E27FC236}">
                <a16:creationId xmlns:a16="http://schemas.microsoft.com/office/drawing/2014/main" id="{42C02A98-2C5E-4F17-83CB-82A89E8F0F22}"/>
              </a:ext>
            </a:extLst>
          </p:cNvPr>
          <p:cNvSpPr>
            <a:spLocks noGrp="1"/>
          </p:cNvSpPr>
          <p:nvPr>
            <p:ph type="title"/>
          </p:nvPr>
        </p:nvSpPr>
        <p:spPr>
          <a:xfrm>
            <a:off x="320511" y="126259"/>
            <a:ext cx="9692640" cy="708896"/>
          </a:xfrm>
        </p:spPr>
        <p:txBody>
          <a:bodyPr/>
          <a:lstStyle/>
          <a:p>
            <a:r>
              <a:rPr lang="en-US" dirty="0"/>
              <a:t>Interpretation of Results</a:t>
            </a:r>
          </a:p>
        </p:txBody>
      </p:sp>
    </p:spTree>
    <p:extLst>
      <p:ext uri="{BB962C8B-B14F-4D97-AF65-F5344CB8AC3E}">
        <p14:creationId xmlns:p14="http://schemas.microsoft.com/office/powerpoint/2010/main" val="17718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circle(in)">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2">
                                            <p:txEl>
                                              <p:pRg st="0" end="0"/>
                                            </p:txEl>
                                          </p:spTgt>
                                        </p:tgtEl>
                                        <p:attrNameLst>
                                          <p:attrName>style.visibility</p:attrName>
                                        </p:attrNameLst>
                                      </p:cBhvr>
                                      <p:to>
                                        <p:strVal val="visible"/>
                                      </p:to>
                                    </p:set>
                                    <p:animEffect transition="in" filter="wipe(down)">
                                      <p:cBhvr>
                                        <p:cTn id="19" dur="500"/>
                                        <p:tgtEl>
                                          <p:spTgt spid="1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2">
                                            <p:txEl>
                                              <p:pRg st="2" end="2"/>
                                            </p:txEl>
                                          </p:spTgt>
                                        </p:tgtEl>
                                        <p:attrNameLst>
                                          <p:attrName>style.visibility</p:attrName>
                                        </p:attrNameLst>
                                      </p:cBhvr>
                                      <p:to>
                                        <p:strVal val="visible"/>
                                      </p:to>
                                    </p:set>
                                    <p:animEffect transition="in" filter="wipe(down)">
                                      <p:cBhvr>
                                        <p:cTn id="24" dur="500"/>
                                        <p:tgtEl>
                                          <p:spTgt spid="1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2">
                                            <p:txEl>
                                              <p:pRg st="4" end="4"/>
                                            </p:txEl>
                                          </p:spTgt>
                                        </p:tgtEl>
                                        <p:attrNameLst>
                                          <p:attrName>style.visibility</p:attrName>
                                        </p:attrNameLst>
                                      </p:cBhvr>
                                      <p:to>
                                        <p:strVal val="visible"/>
                                      </p:to>
                                    </p:set>
                                    <p:animEffect transition="in" filter="wipe(down)">
                                      <p:cBhvr>
                                        <p:cTn id="29" dur="500"/>
                                        <p:tgtEl>
                                          <p:spTgt spid="12">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2">
                                            <p:txEl>
                                              <p:pRg st="6" end="6"/>
                                            </p:txEl>
                                          </p:spTgt>
                                        </p:tgtEl>
                                        <p:attrNameLst>
                                          <p:attrName>style.visibility</p:attrName>
                                        </p:attrNameLst>
                                      </p:cBhvr>
                                      <p:to>
                                        <p:strVal val="visible"/>
                                      </p:to>
                                    </p:set>
                                    <p:animEffect transition="in" filter="wipe(down)">
                                      <p:cBhvr>
                                        <p:cTn id="34" dur="500"/>
                                        <p:tgtEl>
                                          <p:spTgt spid="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4EF02A-883C-49FD-8BFC-17EAEFF8668F}"/>
              </a:ext>
            </a:extLst>
          </p:cNvPr>
          <p:cNvSpPr>
            <a:spLocks noGrp="1"/>
          </p:cNvSpPr>
          <p:nvPr>
            <p:ph idx="1"/>
          </p:nvPr>
        </p:nvSpPr>
        <p:spPr>
          <a:xfrm>
            <a:off x="299436" y="1330181"/>
            <a:ext cx="3453324" cy="4351337"/>
          </a:xfrm>
        </p:spPr>
        <p:txBody>
          <a:bodyPr/>
          <a:lstStyle/>
          <a:p>
            <a:pPr algn="just"/>
            <a:r>
              <a:rPr lang="en-US" dirty="0"/>
              <a:t>The values of 0.015 at the intersection of AUL_IV and LS_DV shows the Two Tailed Significance. </a:t>
            </a:r>
          </a:p>
          <a:p>
            <a:pPr algn="just"/>
            <a:r>
              <a:rPr lang="en-US" dirty="0"/>
              <a:t>In this case it is .015 which is less than 0.05. </a:t>
            </a:r>
          </a:p>
          <a:p>
            <a:pPr algn="just"/>
            <a:r>
              <a:rPr lang="en-US" dirty="0"/>
              <a:t>Hence, we can conclude that Self-efficacy mediates the relationship between Authentic Leadership and Life Satisfaction.  </a:t>
            </a:r>
          </a:p>
        </p:txBody>
      </p:sp>
      <p:sp>
        <p:nvSpPr>
          <p:cNvPr id="6" name="Rectangle 5">
            <a:extLst>
              <a:ext uri="{FF2B5EF4-FFF2-40B4-BE49-F238E27FC236}">
                <a16:creationId xmlns:a16="http://schemas.microsoft.com/office/drawing/2014/main" id="{105321F6-C9CF-4FE6-A9FD-395E37458915}"/>
              </a:ext>
            </a:extLst>
          </p:cNvPr>
          <p:cNvSpPr/>
          <p:nvPr/>
        </p:nvSpPr>
        <p:spPr>
          <a:xfrm>
            <a:off x="6294699" y="1150070"/>
            <a:ext cx="379378" cy="1640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8" name="Picture 7">
            <a:extLst>
              <a:ext uri="{FF2B5EF4-FFF2-40B4-BE49-F238E27FC236}">
                <a16:creationId xmlns:a16="http://schemas.microsoft.com/office/drawing/2014/main" id="{02E166C6-917A-4DE0-A7A0-A825D44A2151}"/>
              </a:ext>
            </a:extLst>
          </p:cNvPr>
          <p:cNvPicPr>
            <a:picLocks noChangeAspect="1"/>
          </p:cNvPicPr>
          <p:nvPr/>
        </p:nvPicPr>
        <p:blipFill rotWithShape="1">
          <a:blip r:embed="rId2"/>
          <a:srcRect r="30707"/>
          <a:stretch/>
        </p:blipFill>
        <p:spPr>
          <a:xfrm>
            <a:off x="3837601" y="1431895"/>
            <a:ext cx="7356944" cy="4635260"/>
          </a:xfrm>
          <a:prstGeom prst="rect">
            <a:avLst/>
          </a:prstGeom>
        </p:spPr>
      </p:pic>
      <p:sp>
        <p:nvSpPr>
          <p:cNvPr id="9" name="Title 1">
            <a:extLst>
              <a:ext uri="{FF2B5EF4-FFF2-40B4-BE49-F238E27FC236}">
                <a16:creationId xmlns:a16="http://schemas.microsoft.com/office/drawing/2014/main" id="{9653570B-868B-4D3D-8590-7A6033B079B4}"/>
              </a:ext>
            </a:extLst>
          </p:cNvPr>
          <p:cNvSpPr>
            <a:spLocks noGrp="1"/>
          </p:cNvSpPr>
          <p:nvPr>
            <p:ph type="title"/>
          </p:nvPr>
        </p:nvSpPr>
        <p:spPr>
          <a:xfrm>
            <a:off x="639703" y="323415"/>
            <a:ext cx="9692640" cy="708896"/>
          </a:xfrm>
        </p:spPr>
        <p:txBody>
          <a:bodyPr/>
          <a:lstStyle/>
          <a:p>
            <a:r>
              <a:rPr lang="en-US" dirty="0"/>
              <a:t>Interpretation of Results</a:t>
            </a:r>
          </a:p>
        </p:txBody>
      </p:sp>
    </p:spTree>
    <p:extLst>
      <p:ext uri="{BB962C8B-B14F-4D97-AF65-F5344CB8AC3E}">
        <p14:creationId xmlns:p14="http://schemas.microsoft.com/office/powerpoint/2010/main" val="190343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dow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0B7E7-6285-4BC1-9A74-ACAF8A552BF7}"/>
              </a:ext>
            </a:extLst>
          </p:cNvPr>
          <p:cNvSpPr>
            <a:spLocks noGrp="1"/>
          </p:cNvSpPr>
          <p:nvPr>
            <p:ph type="title"/>
          </p:nvPr>
        </p:nvSpPr>
        <p:spPr>
          <a:xfrm>
            <a:off x="639703" y="323415"/>
            <a:ext cx="9692640" cy="708896"/>
          </a:xfrm>
        </p:spPr>
        <p:txBody>
          <a:bodyPr/>
          <a:lstStyle/>
          <a:p>
            <a:r>
              <a:rPr lang="en-US" dirty="0"/>
              <a:t>Interpretation of Results</a:t>
            </a:r>
          </a:p>
        </p:txBody>
      </p:sp>
      <p:sp>
        <p:nvSpPr>
          <p:cNvPr id="3" name="Content Placeholder 2">
            <a:extLst>
              <a:ext uri="{FF2B5EF4-FFF2-40B4-BE49-F238E27FC236}">
                <a16:creationId xmlns:a16="http://schemas.microsoft.com/office/drawing/2014/main" id="{8E6DC8E9-1E59-468B-A2E2-36434459D54C}"/>
              </a:ext>
            </a:extLst>
          </p:cNvPr>
          <p:cNvSpPr>
            <a:spLocks noGrp="1"/>
          </p:cNvSpPr>
          <p:nvPr>
            <p:ph idx="1"/>
          </p:nvPr>
        </p:nvSpPr>
        <p:spPr>
          <a:xfrm>
            <a:off x="639703" y="1032312"/>
            <a:ext cx="6043901" cy="5147826"/>
          </a:xfrm>
        </p:spPr>
        <p:txBody>
          <a:bodyPr>
            <a:normAutofit lnSpcReduction="10000"/>
          </a:bodyPr>
          <a:lstStyle/>
          <a:p>
            <a:pPr algn="just"/>
            <a:r>
              <a:rPr lang="en-US" sz="1800" b="0" i="0" u="none" strike="noStrike" baseline="0" dirty="0">
                <a:latin typeface="Perpetua" panose="02020502060401020303" pitchFamily="18" charset="0"/>
              </a:rPr>
              <a:t>Based on these results, we can conclude that Authentic Leadership has a significant indirect effect on Life Satisfaction through the Self-Efficacy. </a:t>
            </a:r>
          </a:p>
          <a:p>
            <a:pPr algn="just"/>
            <a:r>
              <a:rPr lang="en-US" sz="1800" b="0" i="0" u="none" strike="noStrike" baseline="0" dirty="0">
                <a:latin typeface="Perpetua" panose="02020502060401020303" pitchFamily="18" charset="0"/>
              </a:rPr>
              <a:t>The indirect effect of Authentic Leadership to Life Satisfaction is .268. </a:t>
            </a:r>
            <a:r>
              <a:rPr lang="en-US" dirty="0">
                <a:latin typeface="Perpetua" panose="02020502060401020303" pitchFamily="18" charset="0"/>
              </a:rPr>
              <a:t>a*b (0.454*0.590)</a:t>
            </a:r>
            <a:endParaRPr lang="en-US" sz="1800" b="0" i="0" u="none" strike="noStrike" baseline="0" dirty="0">
              <a:latin typeface="Perpetua" panose="02020502060401020303" pitchFamily="18" charset="0"/>
            </a:endParaRPr>
          </a:p>
          <a:p>
            <a:pPr algn="just"/>
            <a:r>
              <a:rPr lang="en-US" sz="1800" b="0" i="0" u="none" strike="noStrike" baseline="0" dirty="0">
                <a:latin typeface="Perpetua" panose="02020502060401020303" pitchFamily="18" charset="0"/>
              </a:rPr>
              <a:t>Next, let’s look at the same output for the confidence intervals generated by our bootstrap. The lower bound confidence interval is .188 and the upper bound is .346. Since this confidence interval did not cross zero, we know that the indirect effect is significant. </a:t>
            </a:r>
          </a:p>
          <a:p>
            <a:pPr algn="just"/>
            <a:r>
              <a:rPr lang="en-US" sz="1800" b="0" i="0" u="none" strike="noStrike" baseline="0" dirty="0">
                <a:latin typeface="Perpetua" panose="02020502060401020303" pitchFamily="18" charset="0"/>
              </a:rPr>
              <a:t>We know that the indirect effect is significant, but now we need to assess what type of mediation is present. Is it full mediation or partial mediation through the Self-Efficacy? To accomplish this, we need to examine the C’ path, or the direct path, from Authentic Leadership to </a:t>
            </a:r>
            <a:r>
              <a:rPr lang="en-US" dirty="0">
                <a:latin typeface="Perpetua" panose="02020502060401020303" pitchFamily="18" charset="0"/>
              </a:rPr>
              <a:t>Life Satisfaction </a:t>
            </a:r>
            <a:r>
              <a:rPr lang="en-US" sz="1800" b="0" i="0" u="none" strike="noStrike" baseline="0" dirty="0">
                <a:latin typeface="Perpetua" panose="02020502060401020303" pitchFamily="18" charset="0"/>
              </a:rPr>
              <a:t>in the “Estimates” link in the output. </a:t>
            </a:r>
          </a:p>
          <a:p>
            <a:pPr algn="just"/>
            <a:r>
              <a:rPr lang="en-US" sz="1800" b="0" i="0" u="none" strike="noStrike" baseline="0" dirty="0">
                <a:latin typeface="Perpetua" panose="02020502060401020303" pitchFamily="18" charset="0"/>
              </a:rPr>
              <a:t>We can see that Authentic Leadership has a significant relationship to Life Satisfaction (p = .197, p &lt; .001). This means that the influence of Authentic Leadership on Life Satisfaction is partially mediated through the construct of Self-Efficacy.</a:t>
            </a:r>
          </a:p>
        </p:txBody>
      </p:sp>
      <p:grpSp>
        <p:nvGrpSpPr>
          <p:cNvPr id="10" name="Group 9">
            <a:extLst>
              <a:ext uri="{FF2B5EF4-FFF2-40B4-BE49-F238E27FC236}">
                <a16:creationId xmlns:a16="http://schemas.microsoft.com/office/drawing/2014/main" id="{3D1883C6-E3F3-4E82-B75D-A0CF2FB369A1}"/>
              </a:ext>
            </a:extLst>
          </p:cNvPr>
          <p:cNvGrpSpPr/>
          <p:nvPr/>
        </p:nvGrpSpPr>
        <p:grpSpPr>
          <a:xfrm>
            <a:off x="6783643" y="1274323"/>
            <a:ext cx="4962110" cy="1329908"/>
            <a:chOff x="6783643" y="1274323"/>
            <a:chExt cx="4962110" cy="1329908"/>
          </a:xfrm>
        </p:grpSpPr>
        <p:pic>
          <p:nvPicPr>
            <p:cNvPr id="4" name="Picture 3">
              <a:extLst>
                <a:ext uri="{FF2B5EF4-FFF2-40B4-BE49-F238E27FC236}">
                  <a16:creationId xmlns:a16="http://schemas.microsoft.com/office/drawing/2014/main" id="{B6C7E0C4-4D74-4C33-81AD-6C60B34C3D68}"/>
                </a:ext>
              </a:extLst>
            </p:cNvPr>
            <p:cNvPicPr>
              <a:picLocks noChangeAspect="1"/>
            </p:cNvPicPr>
            <p:nvPr/>
          </p:nvPicPr>
          <p:blipFill rotWithShape="1">
            <a:blip r:embed="rId2"/>
            <a:srcRect l="13600" t="7290" r="14265" b="68330"/>
            <a:stretch/>
          </p:blipFill>
          <p:spPr>
            <a:xfrm>
              <a:off x="7480569" y="1274323"/>
              <a:ext cx="3696511" cy="566638"/>
            </a:xfrm>
            <a:prstGeom prst="rect">
              <a:avLst/>
            </a:prstGeom>
          </p:spPr>
        </p:pic>
        <p:pic>
          <p:nvPicPr>
            <p:cNvPr id="7" name="Picture 6">
              <a:extLst>
                <a:ext uri="{FF2B5EF4-FFF2-40B4-BE49-F238E27FC236}">
                  <a16:creationId xmlns:a16="http://schemas.microsoft.com/office/drawing/2014/main" id="{59F8181A-6742-4536-A5BB-C278227818A7}"/>
                </a:ext>
              </a:extLst>
            </p:cNvPr>
            <p:cNvPicPr>
              <a:picLocks noChangeAspect="1"/>
            </p:cNvPicPr>
            <p:nvPr/>
          </p:nvPicPr>
          <p:blipFill rotWithShape="1">
            <a:blip r:embed="rId3"/>
            <a:srcRect t="33222" r="36133"/>
            <a:stretch/>
          </p:blipFill>
          <p:spPr>
            <a:xfrm>
              <a:off x="6783643" y="1840960"/>
              <a:ext cx="2408995" cy="763271"/>
            </a:xfrm>
            <a:prstGeom prst="rect">
              <a:avLst/>
            </a:prstGeom>
          </p:spPr>
        </p:pic>
        <p:pic>
          <p:nvPicPr>
            <p:cNvPr id="9" name="Picture 8">
              <a:extLst>
                <a:ext uri="{FF2B5EF4-FFF2-40B4-BE49-F238E27FC236}">
                  <a16:creationId xmlns:a16="http://schemas.microsoft.com/office/drawing/2014/main" id="{66D76A1C-1A9C-410D-A5B5-37B090C1DE1A}"/>
                </a:ext>
              </a:extLst>
            </p:cNvPr>
            <p:cNvPicPr>
              <a:picLocks noChangeAspect="1"/>
            </p:cNvPicPr>
            <p:nvPr/>
          </p:nvPicPr>
          <p:blipFill>
            <a:blip r:embed="rId4"/>
            <a:stretch>
              <a:fillRect/>
            </a:stretch>
          </p:blipFill>
          <p:spPr>
            <a:xfrm>
              <a:off x="9354978" y="1918431"/>
              <a:ext cx="2390775" cy="685800"/>
            </a:xfrm>
            <a:prstGeom prst="rect">
              <a:avLst/>
            </a:prstGeom>
          </p:spPr>
        </p:pic>
      </p:grpSp>
      <p:pic>
        <p:nvPicPr>
          <p:cNvPr id="12" name="Picture 11">
            <a:extLst>
              <a:ext uri="{FF2B5EF4-FFF2-40B4-BE49-F238E27FC236}">
                <a16:creationId xmlns:a16="http://schemas.microsoft.com/office/drawing/2014/main" id="{9DE651C5-460C-410C-9D3E-665196979754}"/>
              </a:ext>
            </a:extLst>
          </p:cNvPr>
          <p:cNvPicPr>
            <a:picLocks noChangeAspect="1"/>
          </p:cNvPicPr>
          <p:nvPr/>
        </p:nvPicPr>
        <p:blipFill>
          <a:blip r:embed="rId5"/>
          <a:stretch>
            <a:fillRect/>
          </a:stretch>
        </p:blipFill>
        <p:spPr>
          <a:xfrm>
            <a:off x="6683604" y="3693065"/>
            <a:ext cx="5467350" cy="1323975"/>
          </a:xfrm>
          <a:prstGeom prst="rect">
            <a:avLst/>
          </a:prstGeom>
        </p:spPr>
      </p:pic>
    </p:spTree>
    <p:extLst>
      <p:ext uri="{BB962C8B-B14F-4D97-AF65-F5344CB8AC3E}">
        <p14:creationId xmlns:p14="http://schemas.microsoft.com/office/powerpoint/2010/main" val="14126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wipe(down)">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wipe(down)">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wipe(down)">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wipe(down)">
                                      <p:cBhvr>
                                        <p:cTn id="4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D0CDF5D3-7220-42A0-9D37-ECF3BF28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5105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64BC717F-58B3-4A4E-BC3B-1B11323AD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5105400"/>
            <a:ext cx="10835640" cy="17526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9561A8E-10A1-4E3F-BB2C-5D6B2AA3BAD4}"/>
              </a:ext>
            </a:extLst>
          </p:cNvPr>
          <p:cNvSpPr>
            <a:spLocks noGrp="1"/>
          </p:cNvSpPr>
          <p:nvPr>
            <p:ph type="title"/>
          </p:nvPr>
        </p:nvSpPr>
        <p:spPr>
          <a:xfrm>
            <a:off x="944183" y="5181600"/>
            <a:ext cx="10156435" cy="1076324"/>
          </a:xfrm>
        </p:spPr>
        <p:txBody>
          <a:bodyPr vert="horz" lIns="91440" tIns="45720" rIns="91440" bIns="45720" rtlCol="0" anchor="b">
            <a:normAutofit/>
          </a:bodyPr>
          <a:lstStyle/>
          <a:p>
            <a:pPr>
              <a:lnSpc>
                <a:spcPct val="85000"/>
              </a:lnSpc>
            </a:pPr>
            <a:r>
              <a:rPr lang="en-US" sz="5000" dirty="0">
                <a:solidFill>
                  <a:srgbClr val="FFFFFF"/>
                </a:solidFill>
              </a:rPr>
              <a:t>How to Report Mediation Analysis</a:t>
            </a:r>
          </a:p>
        </p:txBody>
      </p:sp>
      <p:sp>
        <p:nvSpPr>
          <p:cNvPr id="15" name="Rectangle 14">
            <a:extLst>
              <a:ext uri="{FF2B5EF4-FFF2-40B4-BE49-F238E27FC236}">
                <a16:creationId xmlns:a16="http://schemas.microsoft.com/office/drawing/2014/main" id="{1EE75710-64C5-4CA8-8A7C-82EE4125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5050B1-74E1-4A81-923D-0F5971A3B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68D04C83-90DB-4F6F-9A10-D1A2FF20A11E}"/>
              </a:ext>
            </a:extLst>
          </p:cNvPr>
          <p:cNvGraphicFramePr>
            <a:graphicFrameLocks noGrp="1"/>
          </p:cNvGraphicFramePr>
          <p:nvPr>
            <p:ph idx="1"/>
            <p:extLst>
              <p:ext uri="{D42A27DB-BD31-4B8C-83A1-F6EECF244321}">
                <p14:modId xmlns:p14="http://schemas.microsoft.com/office/powerpoint/2010/main" val="4044698920"/>
              </p:ext>
            </p:extLst>
          </p:nvPr>
        </p:nvGraphicFramePr>
        <p:xfrm>
          <a:off x="1225037" y="2921419"/>
          <a:ext cx="9594726" cy="1926252"/>
        </p:xfrm>
        <a:graphic>
          <a:graphicData uri="http://schemas.openxmlformats.org/drawingml/2006/table">
            <a:tbl>
              <a:tblPr firstRow="1" firstCol="1" bandRow="1"/>
              <a:tblGrid>
                <a:gridCol w="2834518">
                  <a:extLst>
                    <a:ext uri="{9D8B030D-6E8A-4147-A177-3AD203B41FA5}">
                      <a16:colId xmlns:a16="http://schemas.microsoft.com/office/drawing/2014/main" val="1791163851"/>
                    </a:ext>
                  </a:extLst>
                </a:gridCol>
                <a:gridCol w="1011473">
                  <a:extLst>
                    <a:ext uri="{9D8B030D-6E8A-4147-A177-3AD203B41FA5}">
                      <a16:colId xmlns:a16="http://schemas.microsoft.com/office/drawing/2014/main" val="1350094040"/>
                    </a:ext>
                  </a:extLst>
                </a:gridCol>
                <a:gridCol w="1137660">
                  <a:extLst>
                    <a:ext uri="{9D8B030D-6E8A-4147-A177-3AD203B41FA5}">
                      <a16:colId xmlns:a16="http://schemas.microsoft.com/office/drawing/2014/main" val="615419226"/>
                    </a:ext>
                  </a:extLst>
                </a:gridCol>
                <a:gridCol w="1121389">
                  <a:extLst>
                    <a:ext uri="{9D8B030D-6E8A-4147-A177-3AD203B41FA5}">
                      <a16:colId xmlns:a16="http://schemas.microsoft.com/office/drawing/2014/main" val="1109958008"/>
                    </a:ext>
                  </a:extLst>
                </a:gridCol>
                <a:gridCol w="1121389">
                  <a:extLst>
                    <a:ext uri="{9D8B030D-6E8A-4147-A177-3AD203B41FA5}">
                      <a16:colId xmlns:a16="http://schemas.microsoft.com/office/drawing/2014/main" val="2959534149"/>
                    </a:ext>
                  </a:extLst>
                </a:gridCol>
                <a:gridCol w="935099">
                  <a:extLst>
                    <a:ext uri="{9D8B030D-6E8A-4147-A177-3AD203B41FA5}">
                      <a16:colId xmlns:a16="http://schemas.microsoft.com/office/drawing/2014/main" val="3277580045"/>
                    </a:ext>
                  </a:extLst>
                </a:gridCol>
                <a:gridCol w="1433198">
                  <a:extLst>
                    <a:ext uri="{9D8B030D-6E8A-4147-A177-3AD203B41FA5}">
                      <a16:colId xmlns:a16="http://schemas.microsoft.com/office/drawing/2014/main" val="2137399826"/>
                    </a:ext>
                  </a:extLst>
                </a:gridCol>
              </a:tblGrid>
              <a:tr h="642084">
                <a:tc>
                  <a:txBody>
                    <a:bodyPr/>
                    <a:lstStyle/>
                    <a:p>
                      <a:pPr marL="0" marR="0" algn="just" fontAlgn="t">
                        <a:lnSpc>
                          <a:spcPct val="107000"/>
                        </a:lnSpc>
                        <a:spcBef>
                          <a:spcPts val="0"/>
                        </a:spcBef>
                        <a:spcAft>
                          <a:spcPts val="0"/>
                        </a:spcAft>
                      </a:pPr>
                      <a:r>
                        <a:rPr lang="en-US" sz="1700" b="0" i="0" u="none" strike="noStrike" dirty="0">
                          <a:effectLst/>
                          <a:latin typeface="Garamond" panose="02020404030301010803" pitchFamily="18" charset="0"/>
                          <a:ea typeface="Calibri" panose="020F0502020204030204" pitchFamily="34" charset="0"/>
                          <a:cs typeface="Calibri" panose="020F0502020204030204" pitchFamily="34" charset="0"/>
                        </a:rPr>
                        <a:t>Relationship</a:t>
                      </a:r>
                      <a:endParaRPr lang="en-US" sz="3800" b="0" i="0" u="none" strike="noStrike" dirty="0">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Direct Effect</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Indirect Effect</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Confidence Interval</a:t>
                      </a:r>
                      <a:endParaRPr lang="en-US" sz="3800" b="0" i="0" u="none" strike="noStrike">
                        <a:effectLst/>
                        <a:latin typeface="Arial" panose="020B0604020202020204" pitchFamily="34" charset="0"/>
                      </a:endParaRPr>
                    </a:p>
                  </a:txBody>
                  <a:tcPr marL="191270" marR="191270" marT="95635" marB="95635">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P-value</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Conclusion</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668844"/>
                  </a:ext>
                </a:extLst>
              </a:tr>
              <a:tr h="642084">
                <a:tc>
                  <a:txBody>
                    <a:bodyPr/>
                    <a:lstStyle/>
                    <a:p>
                      <a:pPr marL="0" marR="0" algn="just"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 </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 </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 </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Lower Bound</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Upper Bound</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 </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 </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21544218"/>
                  </a:ext>
                </a:extLst>
              </a:tr>
              <a:tr h="642084">
                <a:tc>
                  <a:txBody>
                    <a:bodyPr/>
                    <a:lstStyle/>
                    <a:p>
                      <a:pPr marL="0" marR="0" algn="just"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Authentic Leadership-&gt;Self Efficacy -&gt; Life Satisfaction</a:t>
                      </a:r>
                      <a:endParaRPr lang="en-US" sz="3800" b="0" i="0" u="none" strike="noStrike">
                        <a:effectLst/>
                        <a:latin typeface="Arial" panose="020B0604020202020204" pitchFamily="34" charset="0"/>
                      </a:endParaRPr>
                    </a:p>
                  </a:txBody>
                  <a:tcPr marL="143453" marR="143453" marT="19924"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dirty="0">
                          <a:effectLst/>
                          <a:latin typeface="Garamond" panose="02020404030301010803" pitchFamily="18" charset="0"/>
                          <a:ea typeface="Calibri" panose="020F0502020204030204" pitchFamily="34" charset="0"/>
                          <a:cs typeface="Calibri" panose="020F0502020204030204" pitchFamily="34" charset="0"/>
                        </a:rPr>
                        <a:t>0.197 (.000)</a:t>
                      </a:r>
                      <a:endParaRPr lang="en-US" sz="3800" b="0" i="0" u="none" strike="noStrike" dirty="0">
                        <a:effectLst/>
                        <a:latin typeface="Arial" panose="020B0604020202020204" pitchFamily="34" charset="0"/>
                      </a:endParaRPr>
                    </a:p>
                  </a:txBody>
                  <a:tcPr marL="143453" marR="143453" marT="19924"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dirty="0">
                          <a:effectLst/>
                          <a:latin typeface="Garamond" panose="02020404030301010803" pitchFamily="18" charset="0"/>
                          <a:ea typeface="Calibri" panose="020F0502020204030204" pitchFamily="34" charset="0"/>
                          <a:cs typeface="Calibri" panose="020F0502020204030204" pitchFamily="34" charset="0"/>
                        </a:rPr>
                        <a:t>0.268</a:t>
                      </a:r>
                      <a:endParaRPr lang="en-US" sz="3800" b="0" i="0" u="none" strike="noStrike" dirty="0">
                        <a:effectLst/>
                        <a:latin typeface="Arial" panose="020B0604020202020204" pitchFamily="34" charset="0"/>
                      </a:endParaRPr>
                    </a:p>
                  </a:txBody>
                  <a:tcPr marL="143453" marR="143453" marT="19924"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0.188</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0.346</a:t>
                      </a:r>
                      <a:endParaRPr lang="en-US" sz="3800" b="0" i="0" u="none" strike="noStrike">
                        <a:effectLst/>
                        <a:latin typeface="Arial" panose="020B0604020202020204" pitchFamily="34" charset="0"/>
                      </a:endParaRPr>
                    </a:p>
                  </a:txBody>
                  <a:tcPr marL="143453" marR="143453" marT="19924"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a:effectLst/>
                          <a:latin typeface="Garamond" panose="02020404030301010803" pitchFamily="18" charset="0"/>
                          <a:ea typeface="Calibri" panose="020F0502020204030204" pitchFamily="34" charset="0"/>
                          <a:cs typeface="Calibri" panose="020F0502020204030204" pitchFamily="34" charset="0"/>
                        </a:rPr>
                        <a:t>0.015</a:t>
                      </a:r>
                      <a:endParaRPr lang="en-US" sz="3800" b="0" i="0" u="none" strike="noStrike">
                        <a:effectLst/>
                        <a:latin typeface="Arial" panose="020B0604020202020204" pitchFamily="34" charset="0"/>
                      </a:endParaRPr>
                    </a:p>
                  </a:txBody>
                  <a:tcPr marL="143453" marR="143453" marT="19924"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fontAlgn="t">
                        <a:lnSpc>
                          <a:spcPct val="107000"/>
                        </a:lnSpc>
                        <a:spcBef>
                          <a:spcPts val="0"/>
                        </a:spcBef>
                        <a:spcAft>
                          <a:spcPts val="0"/>
                        </a:spcAft>
                      </a:pPr>
                      <a:r>
                        <a:rPr lang="en-US" sz="1700" b="0" i="0" u="none" strike="noStrike" dirty="0">
                          <a:effectLst/>
                          <a:latin typeface="Garamond" panose="02020404030301010803" pitchFamily="18" charset="0"/>
                          <a:ea typeface="Calibri" panose="020F0502020204030204" pitchFamily="34" charset="0"/>
                          <a:cs typeface="Calibri" panose="020F0502020204030204" pitchFamily="34" charset="0"/>
                        </a:rPr>
                        <a:t>Partial Mediation</a:t>
                      </a:r>
                      <a:endParaRPr lang="en-US" sz="3800" b="0" i="0" u="none" strike="noStrike" dirty="0">
                        <a:effectLst/>
                        <a:latin typeface="Arial" panose="020B0604020202020204" pitchFamily="34" charset="0"/>
                      </a:endParaRPr>
                    </a:p>
                  </a:txBody>
                  <a:tcPr marL="143453" marR="143453" marT="19924"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8990916"/>
                  </a:ext>
                </a:extLst>
              </a:tr>
            </a:tbl>
          </a:graphicData>
        </a:graphic>
      </p:graphicFrame>
      <p:sp>
        <p:nvSpPr>
          <p:cNvPr id="12" name="Content Placeholder 2">
            <a:extLst>
              <a:ext uri="{FF2B5EF4-FFF2-40B4-BE49-F238E27FC236}">
                <a16:creationId xmlns:a16="http://schemas.microsoft.com/office/drawing/2014/main" id="{7CE85A33-E49B-496B-8426-EF74F7CB3AFB}"/>
              </a:ext>
            </a:extLst>
          </p:cNvPr>
          <p:cNvSpPr txBox="1">
            <a:spLocks/>
          </p:cNvSpPr>
          <p:nvPr/>
        </p:nvSpPr>
        <p:spPr>
          <a:xfrm>
            <a:off x="1100705" y="249448"/>
            <a:ext cx="10057771" cy="2227051"/>
          </a:xfrm>
          <a:prstGeom prst="rect">
            <a:avLst/>
          </a:prstGeom>
        </p:spPr>
        <p:txBody>
          <a:bodyPr vert="horz" lIns="91440" tIns="45720" rIns="91440" bIns="45720" rtlCol="0">
            <a:normAutofit fontScale="92500"/>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lgn="just">
              <a:buFont typeface="Arial" pitchFamily="34" charset="0"/>
              <a:buNone/>
            </a:pPr>
            <a:r>
              <a:rPr lang="en-US" sz="2000" b="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Mediation Analysis</a:t>
            </a:r>
          </a:p>
          <a:p>
            <a:pPr marL="0" indent="0" algn="just">
              <a:buFont typeface="Arial" pitchFamily="34" charset="0"/>
              <a:buNone/>
            </a:pPr>
            <a:r>
              <a:rPr lang="en-US" sz="20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The study assessed the mediating role of self-efficacy on the relationship between authentic leadership on life satisfaction. The results revealed a significant indirect effect of impact of authentic leadership on life satisfaction was positive and significant (b= 0.268, t = 6.70, p = .015), supporting H1. Furthermore, the direct effect of authentic leadership on self-efficacy in presence of the mediator was also found significant (b = 0.197, p = 0.000). Hence, self-efficacy partially mediated the relationship between authentic leadership and life satisfaction. Mediation analysis summary is presented in Table 1.</a:t>
            </a:r>
            <a:endParaRPr lang="en-US" sz="2000" dirty="0"/>
          </a:p>
        </p:txBody>
      </p:sp>
      <p:sp>
        <p:nvSpPr>
          <p:cNvPr id="14" name="Content Placeholder 2">
            <a:extLst>
              <a:ext uri="{FF2B5EF4-FFF2-40B4-BE49-F238E27FC236}">
                <a16:creationId xmlns:a16="http://schemas.microsoft.com/office/drawing/2014/main" id="{08F3411F-7DCA-4B48-AC87-B3791A851091}"/>
              </a:ext>
            </a:extLst>
          </p:cNvPr>
          <p:cNvSpPr txBox="1">
            <a:spLocks/>
          </p:cNvSpPr>
          <p:nvPr/>
        </p:nvSpPr>
        <p:spPr>
          <a:xfrm>
            <a:off x="1100705" y="2552700"/>
            <a:ext cx="10124953" cy="412876"/>
          </a:xfrm>
          <a:prstGeom prst="rect">
            <a:avLst/>
          </a:prstGeom>
        </p:spPr>
        <p:txBody>
          <a:bodyPr vert="horz" lIns="91440" tIns="45720" rIns="91440" bIns="45720" rtlCol="0">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marL="0" indent="0" algn="just">
              <a:buFont typeface="Arial" pitchFamily="34" charset="0"/>
              <a:buNone/>
            </a:pPr>
            <a:r>
              <a:rPr lang="en-US" sz="20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Table 1. </a:t>
            </a:r>
            <a:r>
              <a:rPr lang="en-US" sz="2000" i="1"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Mediation Analysis Summary</a:t>
            </a:r>
            <a:endParaRPr lang="en-US" sz="2000" i="1" dirty="0"/>
          </a:p>
        </p:txBody>
      </p:sp>
    </p:spTree>
    <p:extLst>
      <p:ext uri="{BB962C8B-B14F-4D97-AF65-F5344CB8AC3E}">
        <p14:creationId xmlns:p14="http://schemas.microsoft.com/office/powerpoint/2010/main" val="381164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0" end="0"/>
                                            </p:txEl>
                                          </p:spTgt>
                                        </p:tgtEl>
                                        <p:attrNameLst>
                                          <p:attrName>style.visibility</p:attrName>
                                        </p:attrNameLst>
                                      </p:cBhvr>
                                      <p:to>
                                        <p:strVal val="visible"/>
                                      </p:to>
                                    </p:set>
                                    <p:animEffect transition="in" filter="fade">
                                      <p:cBhvr>
                                        <p:cTn id="2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58EC8D-68D1-4138-B719-BE00C78AD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 y="0"/>
            <a:ext cx="1220724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4579E4-5B5F-42C9-B08F-A904C81B1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811"/>
            <a:ext cx="2556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410577-38A0-4185-A0BB-93482BD695A2}"/>
              </a:ext>
            </a:extLst>
          </p:cNvPr>
          <p:cNvSpPr>
            <a:spLocks noGrp="1"/>
          </p:cNvSpPr>
          <p:nvPr>
            <p:ph type="title"/>
          </p:nvPr>
        </p:nvSpPr>
        <p:spPr>
          <a:xfrm rot="16200000">
            <a:off x="-1322904" y="2514944"/>
            <a:ext cx="5054601" cy="1955108"/>
          </a:xfrm>
        </p:spPr>
        <p:txBody>
          <a:bodyPr anchor="b">
            <a:normAutofit/>
          </a:bodyPr>
          <a:lstStyle/>
          <a:p>
            <a:pPr algn="r"/>
            <a:r>
              <a:rPr lang="en-US" sz="4000" b="1" dirty="0">
                <a:solidFill>
                  <a:srgbClr val="FFFFFF"/>
                </a:solidFill>
              </a:rPr>
              <a:t>Introduction to Mediation</a:t>
            </a:r>
          </a:p>
        </p:txBody>
      </p:sp>
      <p:sp>
        <p:nvSpPr>
          <p:cNvPr id="3" name="Content Placeholder 2">
            <a:extLst>
              <a:ext uri="{FF2B5EF4-FFF2-40B4-BE49-F238E27FC236}">
                <a16:creationId xmlns:a16="http://schemas.microsoft.com/office/drawing/2014/main" id="{FFE921F3-2A5B-4016-8B28-7726AFFD4811}"/>
              </a:ext>
            </a:extLst>
          </p:cNvPr>
          <p:cNvSpPr>
            <a:spLocks noGrp="1"/>
          </p:cNvSpPr>
          <p:nvPr>
            <p:ph idx="1"/>
          </p:nvPr>
        </p:nvSpPr>
        <p:spPr>
          <a:xfrm>
            <a:off x="3102653" y="965199"/>
            <a:ext cx="7815315" cy="5207002"/>
          </a:xfrm>
          <a:noFill/>
        </p:spPr>
        <p:txBody>
          <a:bodyPr anchor="t">
            <a:normAutofit/>
          </a:bodyPr>
          <a:lstStyle/>
          <a:p>
            <a:pPr algn="just"/>
            <a:r>
              <a:rPr lang="en-US" sz="2800" b="0" i="0" u="none" strike="noStrike" baseline="0" dirty="0">
                <a:latin typeface="Perpetua" panose="02020502060401020303" pitchFamily="18" charset="0"/>
              </a:rPr>
              <a:t>Up to this point, we have focused on how one construct can directly influence another construct in a SEM model. </a:t>
            </a:r>
          </a:p>
          <a:p>
            <a:pPr algn="just"/>
            <a:r>
              <a:rPr lang="en-US" sz="2800" b="0" i="0" u="none" strike="noStrike" baseline="0" dirty="0">
                <a:latin typeface="Perpetua" panose="02020502060401020303" pitchFamily="18" charset="0"/>
              </a:rPr>
              <a:t>Let’s now examine how the influence between two constructs may take an indirect path through a third variable called a </a:t>
            </a:r>
            <a:r>
              <a:rPr lang="en-US" sz="2800" b="1" i="0" u="none" strike="noStrike" baseline="0" dirty="0">
                <a:latin typeface="Perpetua" panose="02020502060401020303" pitchFamily="18" charset="0"/>
              </a:rPr>
              <a:t>mediator</a:t>
            </a:r>
            <a:r>
              <a:rPr lang="en-US" sz="2800" b="0" i="0" u="none" strike="noStrike" baseline="0" dirty="0">
                <a:latin typeface="Perpetua" panose="02020502060401020303" pitchFamily="18" charset="0"/>
              </a:rPr>
              <a:t>. </a:t>
            </a:r>
          </a:p>
          <a:p>
            <a:pPr algn="just"/>
            <a:r>
              <a:rPr lang="en-US" sz="2800" b="0" i="0" u="none" strike="noStrike" baseline="0" dirty="0">
                <a:latin typeface="Perpetua" panose="02020502060401020303" pitchFamily="18" charset="0"/>
              </a:rPr>
              <a:t>In these situations, the third variable will intervene on the influence of the two constructs (Hair et al. 2009). </a:t>
            </a:r>
          </a:p>
          <a:p>
            <a:pPr algn="just"/>
            <a:r>
              <a:rPr lang="en-US" sz="2800" b="0" i="0" u="none" strike="noStrike" baseline="0" dirty="0">
                <a:latin typeface="Perpetua" panose="02020502060401020303" pitchFamily="18" charset="0"/>
              </a:rPr>
              <a:t>In testing if “mediation” or the presence of a mediator in a model, you need to understand some of the terminology that is used, such as </a:t>
            </a:r>
            <a:r>
              <a:rPr lang="en-US" sz="2800" b="1" i="0" u="none" strike="noStrike" baseline="0" dirty="0">
                <a:latin typeface="Perpetua" panose="02020502060401020303" pitchFamily="18" charset="0"/>
              </a:rPr>
              <a:t>direct effect</a:t>
            </a:r>
            <a:r>
              <a:rPr lang="en-US" sz="2800" b="0" i="0" u="none" strike="noStrike" baseline="0" dirty="0">
                <a:latin typeface="Perpetua" panose="02020502060401020303" pitchFamily="18" charset="0"/>
              </a:rPr>
              <a:t>, </a:t>
            </a:r>
            <a:r>
              <a:rPr lang="en-US" sz="2800" b="1" i="0" u="none" strike="noStrike" baseline="0" dirty="0">
                <a:latin typeface="Perpetua" panose="02020502060401020303" pitchFamily="18" charset="0"/>
              </a:rPr>
              <a:t>indirect effect</a:t>
            </a:r>
            <a:r>
              <a:rPr lang="en-US" sz="2800" b="0" i="0" u="none" strike="noStrike" baseline="0" dirty="0">
                <a:latin typeface="Perpetua" panose="02020502060401020303" pitchFamily="18" charset="0"/>
              </a:rPr>
              <a:t>, and </a:t>
            </a:r>
            <a:r>
              <a:rPr lang="en-US" sz="2800" b="1" i="0" u="none" strike="noStrike" baseline="0" dirty="0">
                <a:latin typeface="Perpetua" panose="02020502060401020303" pitchFamily="18" charset="0"/>
              </a:rPr>
              <a:t>total effects</a:t>
            </a:r>
            <a:r>
              <a:rPr lang="en-US" sz="2800" b="0" i="0" u="none" strike="noStrike" baseline="0" dirty="0">
                <a:latin typeface="Perpetua" panose="02020502060401020303" pitchFamily="18" charset="0"/>
              </a:rPr>
              <a:t>. </a:t>
            </a:r>
          </a:p>
        </p:txBody>
      </p:sp>
      <p:sp>
        <p:nvSpPr>
          <p:cNvPr id="12" name="Rectangle 11">
            <a:extLst>
              <a:ext uri="{FF2B5EF4-FFF2-40B4-BE49-F238E27FC236}">
                <a16:creationId xmlns:a16="http://schemas.microsoft.com/office/drawing/2014/main" id="{B41BF6CF-E1B8-4EE2-9AE1-86A58DAFD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415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DB35-65F9-4991-97EE-5A553B7E55D5}"/>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6D0BAF4E-F583-436B-A34E-958C268DDA64}"/>
              </a:ext>
            </a:extLst>
          </p:cNvPr>
          <p:cNvSpPr>
            <a:spLocks noGrp="1"/>
          </p:cNvSpPr>
          <p:nvPr>
            <p:ph idx="1"/>
          </p:nvPr>
        </p:nvSpPr>
        <p:spPr/>
        <p:txBody>
          <a:bodyPr/>
          <a:lstStyle/>
          <a:p>
            <a:r>
              <a:rPr lang="en-US" dirty="0"/>
              <a:t>Collier, J. E. (2020). </a:t>
            </a:r>
            <a:r>
              <a:rPr lang="en-US" i="1" dirty="0"/>
              <a:t>Applied structural equation modeling using AMOS: Basic to advanced techniques</a:t>
            </a:r>
            <a:r>
              <a:rPr lang="en-US" dirty="0"/>
              <a:t>. Routledge.</a:t>
            </a:r>
          </a:p>
          <a:p>
            <a:endParaRPr lang="en-US" dirty="0"/>
          </a:p>
        </p:txBody>
      </p:sp>
    </p:spTree>
    <p:extLst>
      <p:ext uri="{BB962C8B-B14F-4D97-AF65-F5344CB8AC3E}">
        <p14:creationId xmlns:p14="http://schemas.microsoft.com/office/powerpoint/2010/main" val="1058709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D0CDF5D3-7220-42A0-9D37-ECF3BF283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5105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64BC717F-58B3-4A4E-BC3B-1B11323AD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5105400"/>
            <a:ext cx="10835640" cy="17526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7F8AB13-2F61-4685-818D-6A2C354F621C}"/>
              </a:ext>
            </a:extLst>
          </p:cNvPr>
          <p:cNvSpPr>
            <a:spLocks noGrp="1"/>
          </p:cNvSpPr>
          <p:nvPr>
            <p:ph type="title"/>
          </p:nvPr>
        </p:nvSpPr>
        <p:spPr>
          <a:xfrm>
            <a:off x="944183" y="5181600"/>
            <a:ext cx="10156435" cy="1076324"/>
          </a:xfrm>
        </p:spPr>
        <p:txBody>
          <a:bodyPr vert="horz" lIns="91440" tIns="45720" rIns="91440" bIns="45720" rtlCol="0" anchor="b">
            <a:normAutofit/>
          </a:bodyPr>
          <a:lstStyle/>
          <a:p>
            <a:pPr>
              <a:lnSpc>
                <a:spcPct val="85000"/>
              </a:lnSpc>
            </a:pPr>
            <a:r>
              <a:rPr lang="en-US" sz="5400" dirty="0">
                <a:solidFill>
                  <a:srgbClr val="FFFFFF"/>
                </a:solidFill>
              </a:rPr>
              <a:t>Introduction to Mediation</a:t>
            </a:r>
          </a:p>
        </p:txBody>
      </p:sp>
      <p:sp>
        <p:nvSpPr>
          <p:cNvPr id="16" name="Rectangle 15">
            <a:extLst>
              <a:ext uri="{FF2B5EF4-FFF2-40B4-BE49-F238E27FC236}">
                <a16:creationId xmlns:a16="http://schemas.microsoft.com/office/drawing/2014/main" id="{1EE75710-64C5-4CA8-8A7C-82EE4125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5050B1-74E1-4A81-923D-0F5971A3B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3286EE0B-F6CF-4A9E-8D10-4DDD16A7A58A}"/>
              </a:ext>
            </a:extLst>
          </p:cNvPr>
          <p:cNvGrpSpPr/>
          <p:nvPr/>
        </p:nvGrpSpPr>
        <p:grpSpPr>
          <a:xfrm>
            <a:off x="2064568" y="481964"/>
            <a:ext cx="2790811" cy="609029"/>
            <a:chOff x="1248530" y="1833609"/>
            <a:chExt cx="2790811" cy="609029"/>
          </a:xfrm>
        </p:grpSpPr>
        <p:grpSp>
          <p:nvGrpSpPr>
            <p:cNvPr id="9" name="Group 8">
              <a:extLst>
                <a:ext uri="{FF2B5EF4-FFF2-40B4-BE49-F238E27FC236}">
                  <a16:creationId xmlns:a16="http://schemas.microsoft.com/office/drawing/2014/main" id="{BDA84FF7-DE0E-49EA-9052-FEA696EEA192}"/>
                </a:ext>
              </a:extLst>
            </p:cNvPr>
            <p:cNvGrpSpPr/>
            <p:nvPr/>
          </p:nvGrpSpPr>
          <p:grpSpPr>
            <a:xfrm>
              <a:off x="1248530" y="1833609"/>
              <a:ext cx="2790811" cy="479394"/>
              <a:chOff x="1248530" y="1833609"/>
              <a:chExt cx="2790811" cy="479394"/>
            </a:xfrm>
          </p:grpSpPr>
          <p:sp>
            <p:nvSpPr>
              <p:cNvPr id="3" name="Rectangle 2">
                <a:extLst>
                  <a:ext uri="{FF2B5EF4-FFF2-40B4-BE49-F238E27FC236}">
                    <a16:creationId xmlns:a16="http://schemas.microsoft.com/office/drawing/2014/main" id="{C0994199-C220-42FA-8321-513E05C4D1B1}"/>
                  </a:ext>
                </a:extLst>
              </p:cNvPr>
              <p:cNvSpPr/>
              <p:nvPr/>
            </p:nvSpPr>
            <p:spPr>
              <a:xfrm>
                <a:off x="1248530" y="1833609"/>
                <a:ext cx="892208"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X</a:t>
                </a:r>
              </a:p>
            </p:txBody>
          </p:sp>
          <p:cxnSp>
            <p:nvCxnSpPr>
              <p:cNvPr id="8" name="Straight Arrow Connector 7">
                <a:extLst>
                  <a:ext uri="{FF2B5EF4-FFF2-40B4-BE49-F238E27FC236}">
                    <a16:creationId xmlns:a16="http://schemas.microsoft.com/office/drawing/2014/main" id="{EE646900-82E5-4085-AC3E-696A29F8FFB5}"/>
                  </a:ext>
                </a:extLst>
              </p:cNvPr>
              <p:cNvCxnSpPr>
                <a:cxnSpLocks/>
                <a:stCxn id="3" idx="3"/>
                <a:endCxn id="15" idx="1"/>
              </p:cNvCxnSpPr>
              <p:nvPr/>
            </p:nvCxnSpPr>
            <p:spPr>
              <a:xfrm>
                <a:off x="2140738" y="2073306"/>
                <a:ext cx="1006395"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5" name="Rectangle 14">
                <a:extLst>
                  <a:ext uri="{FF2B5EF4-FFF2-40B4-BE49-F238E27FC236}">
                    <a16:creationId xmlns:a16="http://schemas.microsoft.com/office/drawing/2014/main" id="{30E49CE5-F033-4D72-90DE-6183D2335C9F}"/>
                  </a:ext>
                </a:extLst>
              </p:cNvPr>
              <p:cNvSpPr/>
              <p:nvPr/>
            </p:nvSpPr>
            <p:spPr>
              <a:xfrm>
                <a:off x="3147133" y="1833609"/>
                <a:ext cx="892208"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Y</a:t>
                </a:r>
              </a:p>
            </p:txBody>
          </p:sp>
        </p:grpSp>
        <p:sp>
          <p:nvSpPr>
            <p:cNvPr id="43" name="TextBox 42">
              <a:extLst>
                <a:ext uri="{FF2B5EF4-FFF2-40B4-BE49-F238E27FC236}">
                  <a16:creationId xmlns:a16="http://schemas.microsoft.com/office/drawing/2014/main" id="{E9EEEC00-ABFF-4643-AB64-AFA68B0CCF7A}"/>
                </a:ext>
              </a:extLst>
            </p:cNvPr>
            <p:cNvSpPr txBox="1"/>
            <p:nvPr/>
          </p:nvSpPr>
          <p:spPr>
            <a:xfrm>
              <a:off x="2500306" y="2073306"/>
              <a:ext cx="287258" cy="369332"/>
            </a:xfrm>
            <a:prstGeom prst="rect">
              <a:avLst/>
            </a:prstGeom>
            <a:noFill/>
          </p:spPr>
          <p:txBody>
            <a:bodyPr wrap="none" rtlCol="0">
              <a:spAutoFit/>
            </a:bodyPr>
            <a:lstStyle/>
            <a:p>
              <a:r>
                <a:rPr lang="en-US" dirty="0"/>
                <a:t>c</a:t>
              </a:r>
            </a:p>
          </p:txBody>
        </p:sp>
      </p:grpSp>
      <p:grpSp>
        <p:nvGrpSpPr>
          <p:cNvPr id="50" name="Group 49">
            <a:extLst>
              <a:ext uri="{FF2B5EF4-FFF2-40B4-BE49-F238E27FC236}">
                <a16:creationId xmlns:a16="http://schemas.microsoft.com/office/drawing/2014/main" id="{16929DB5-2D9F-4399-B55F-135E654529AF}"/>
              </a:ext>
            </a:extLst>
          </p:cNvPr>
          <p:cNvGrpSpPr/>
          <p:nvPr/>
        </p:nvGrpSpPr>
        <p:grpSpPr>
          <a:xfrm>
            <a:off x="7343726" y="2551622"/>
            <a:ext cx="3133924" cy="1754755"/>
            <a:chOff x="3358790" y="2865476"/>
            <a:chExt cx="3133924" cy="1754755"/>
          </a:xfrm>
        </p:grpSpPr>
        <p:cxnSp>
          <p:nvCxnSpPr>
            <p:cNvPr id="39" name="Straight Arrow Connector 38">
              <a:extLst>
                <a:ext uri="{FF2B5EF4-FFF2-40B4-BE49-F238E27FC236}">
                  <a16:creationId xmlns:a16="http://schemas.microsoft.com/office/drawing/2014/main" id="{DF636341-2AA4-4A61-B951-A953E88BC6E6}"/>
                </a:ext>
              </a:extLst>
            </p:cNvPr>
            <p:cNvCxnSpPr>
              <a:stCxn id="19" idx="3"/>
              <a:endCxn id="21" idx="1"/>
            </p:cNvCxnSpPr>
            <p:nvPr/>
          </p:nvCxnSpPr>
          <p:spPr>
            <a:xfrm>
              <a:off x="4313579" y="4245721"/>
              <a:ext cx="12073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45" name="TextBox 44">
              <a:extLst>
                <a:ext uri="{FF2B5EF4-FFF2-40B4-BE49-F238E27FC236}">
                  <a16:creationId xmlns:a16="http://schemas.microsoft.com/office/drawing/2014/main" id="{EAC6C9BB-7C97-4D4B-879D-E4D8F0E9701D}"/>
                </a:ext>
              </a:extLst>
            </p:cNvPr>
            <p:cNvSpPr txBox="1"/>
            <p:nvPr/>
          </p:nvSpPr>
          <p:spPr>
            <a:xfrm>
              <a:off x="4758879" y="4250899"/>
              <a:ext cx="333746" cy="369332"/>
            </a:xfrm>
            <a:prstGeom prst="rect">
              <a:avLst/>
            </a:prstGeom>
            <a:noFill/>
          </p:spPr>
          <p:txBody>
            <a:bodyPr wrap="none" rtlCol="0">
              <a:spAutoFit/>
            </a:bodyPr>
            <a:lstStyle/>
            <a:p>
              <a:r>
                <a:rPr lang="en-US" dirty="0"/>
                <a:t>c’</a:t>
              </a:r>
            </a:p>
          </p:txBody>
        </p:sp>
        <p:grpSp>
          <p:nvGrpSpPr>
            <p:cNvPr id="49" name="Group 48">
              <a:extLst>
                <a:ext uri="{FF2B5EF4-FFF2-40B4-BE49-F238E27FC236}">
                  <a16:creationId xmlns:a16="http://schemas.microsoft.com/office/drawing/2014/main" id="{6A595AD4-4BB0-49EA-8170-E02B2ABD14A9}"/>
                </a:ext>
              </a:extLst>
            </p:cNvPr>
            <p:cNvGrpSpPr/>
            <p:nvPr/>
          </p:nvGrpSpPr>
          <p:grpSpPr>
            <a:xfrm>
              <a:off x="3358790" y="2865476"/>
              <a:ext cx="3133924" cy="1619942"/>
              <a:chOff x="3346882" y="2870008"/>
              <a:chExt cx="3133924" cy="1619942"/>
            </a:xfrm>
          </p:grpSpPr>
          <p:cxnSp>
            <p:nvCxnSpPr>
              <p:cNvPr id="26" name="Straight Arrow Connector 25">
                <a:extLst>
                  <a:ext uri="{FF2B5EF4-FFF2-40B4-BE49-F238E27FC236}">
                    <a16:creationId xmlns:a16="http://schemas.microsoft.com/office/drawing/2014/main" id="{0C61B561-63E0-4F0F-9086-8EFA70244752}"/>
                  </a:ext>
                </a:extLst>
              </p:cNvPr>
              <p:cNvCxnSpPr>
                <a:cxnSpLocks/>
                <a:stCxn id="19" idx="0"/>
                <a:endCxn id="23" idx="1"/>
              </p:cNvCxnSpPr>
              <p:nvPr/>
            </p:nvCxnSpPr>
            <p:spPr>
              <a:xfrm flipV="1">
                <a:off x="3824277" y="3109705"/>
                <a:ext cx="477395" cy="90085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nvGrpSpPr>
              <p:cNvPr id="48" name="Group 47">
                <a:extLst>
                  <a:ext uri="{FF2B5EF4-FFF2-40B4-BE49-F238E27FC236}">
                    <a16:creationId xmlns:a16="http://schemas.microsoft.com/office/drawing/2014/main" id="{090C47A2-9D98-4231-BF61-8389508FD909}"/>
                  </a:ext>
                </a:extLst>
              </p:cNvPr>
              <p:cNvGrpSpPr/>
              <p:nvPr/>
            </p:nvGrpSpPr>
            <p:grpSpPr>
              <a:xfrm>
                <a:off x="3346882" y="2870008"/>
                <a:ext cx="3133924" cy="1619942"/>
                <a:chOff x="3346882" y="2870008"/>
                <a:chExt cx="3133924" cy="1619942"/>
              </a:xfrm>
            </p:grpSpPr>
            <p:grpSp>
              <p:nvGrpSpPr>
                <p:cNvPr id="17" name="Group 16">
                  <a:extLst>
                    <a:ext uri="{FF2B5EF4-FFF2-40B4-BE49-F238E27FC236}">
                      <a16:creationId xmlns:a16="http://schemas.microsoft.com/office/drawing/2014/main" id="{92F24230-2EE3-41BB-A9EC-B0653C9ECB71}"/>
                    </a:ext>
                  </a:extLst>
                </p:cNvPr>
                <p:cNvGrpSpPr/>
                <p:nvPr/>
              </p:nvGrpSpPr>
              <p:grpSpPr>
                <a:xfrm>
                  <a:off x="3346882" y="4010556"/>
                  <a:ext cx="3133924" cy="479394"/>
                  <a:chOff x="1233996" y="1833609"/>
                  <a:chExt cx="2647916" cy="479394"/>
                </a:xfrm>
              </p:grpSpPr>
              <p:sp>
                <p:nvSpPr>
                  <p:cNvPr id="19" name="Rectangle 18">
                    <a:extLst>
                      <a:ext uri="{FF2B5EF4-FFF2-40B4-BE49-F238E27FC236}">
                        <a16:creationId xmlns:a16="http://schemas.microsoft.com/office/drawing/2014/main" id="{45AF4C76-ED33-4E94-AC64-DCC1B31CFC9E}"/>
                      </a:ext>
                    </a:extLst>
                  </p:cNvPr>
                  <p:cNvSpPr/>
                  <p:nvPr/>
                </p:nvSpPr>
                <p:spPr>
                  <a:xfrm>
                    <a:off x="1233996" y="1833609"/>
                    <a:ext cx="806721"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X</a:t>
                    </a:r>
                  </a:p>
                </p:txBody>
              </p:sp>
              <p:sp>
                <p:nvSpPr>
                  <p:cNvPr id="21" name="Rectangle 20">
                    <a:extLst>
                      <a:ext uri="{FF2B5EF4-FFF2-40B4-BE49-F238E27FC236}">
                        <a16:creationId xmlns:a16="http://schemas.microsoft.com/office/drawing/2014/main" id="{D97DEBD1-8D53-48BD-A1F1-1E98783319FE}"/>
                      </a:ext>
                    </a:extLst>
                  </p:cNvPr>
                  <p:cNvSpPr/>
                  <p:nvPr/>
                </p:nvSpPr>
                <p:spPr>
                  <a:xfrm>
                    <a:off x="3060844" y="1833609"/>
                    <a:ext cx="821068"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Y</a:t>
                    </a:r>
                  </a:p>
                </p:txBody>
              </p:sp>
            </p:grpSp>
            <p:grpSp>
              <p:nvGrpSpPr>
                <p:cNvPr id="22" name="Group 21">
                  <a:extLst>
                    <a:ext uri="{FF2B5EF4-FFF2-40B4-BE49-F238E27FC236}">
                      <a16:creationId xmlns:a16="http://schemas.microsoft.com/office/drawing/2014/main" id="{269F4388-A342-4AC2-8A61-B6214B6CF02F}"/>
                    </a:ext>
                  </a:extLst>
                </p:cNvPr>
                <p:cNvGrpSpPr/>
                <p:nvPr/>
              </p:nvGrpSpPr>
              <p:grpSpPr>
                <a:xfrm>
                  <a:off x="4301672" y="2870008"/>
                  <a:ext cx="1693249" cy="1140548"/>
                  <a:chOff x="1233996" y="1811045"/>
                  <a:chExt cx="1693249" cy="1140548"/>
                </a:xfrm>
              </p:grpSpPr>
              <p:sp>
                <p:nvSpPr>
                  <p:cNvPr id="23" name="Rectangle 22">
                    <a:extLst>
                      <a:ext uri="{FF2B5EF4-FFF2-40B4-BE49-F238E27FC236}">
                        <a16:creationId xmlns:a16="http://schemas.microsoft.com/office/drawing/2014/main" id="{EC89CBB2-209F-47EE-ABEB-F6B793610989}"/>
                      </a:ext>
                    </a:extLst>
                  </p:cNvPr>
                  <p:cNvSpPr/>
                  <p:nvPr/>
                </p:nvSpPr>
                <p:spPr>
                  <a:xfrm>
                    <a:off x="1233996" y="1811045"/>
                    <a:ext cx="1207364"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M</a:t>
                    </a:r>
                  </a:p>
                </p:txBody>
              </p:sp>
              <p:cxnSp>
                <p:nvCxnSpPr>
                  <p:cNvPr id="24" name="Straight Arrow Connector 23">
                    <a:extLst>
                      <a:ext uri="{FF2B5EF4-FFF2-40B4-BE49-F238E27FC236}">
                        <a16:creationId xmlns:a16="http://schemas.microsoft.com/office/drawing/2014/main" id="{9C1DE77F-0976-4D6A-87C1-90521664FE7A}"/>
                      </a:ext>
                    </a:extLst>
                  </p:cNvPr>
                  <p:cNvCxnSpPr>
                    <a:cxnSpLocks/>
                    <a:stCxn id="23" idx="3"/>
                    <a:endCxn id="21" idx="0"/>
                  </p:cNvCxnSpPr>
                  <p:nvPr/>
                </p:nvCxnSpPr>
                <p:spPr>
                  <a:xfrm>
                    <a:off x="2441360" y="2050742"/>
                    <a:ext cx="485885" cy="90085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46" name="TextBox 45">
                  <a:extLst>
                    <a:ext uri="{FF2B5EF4-FFF2-40B4-BE49-F238E27FC236}">
                      <a16:creationId xmlns:a16="http://schemas.microsoft.com/office/drawing/2014/main" id="{2B585B75-196F-45FF-9B88-919ED7068131}"/>
                    </a:ext>
                  </a:extLst>
                </p:cNvPr>
                <p:cNvSpPr txBox="1"/>
                <p:nvPr/>
              </p:nvSpPr>
              <p:spPr>
                <a:xfrm>
                  <a:off x="5751978" y="3244334"/>
                  <a:ext cx="312906" cy="369332"/>
                </a:xfrm>
                <a:prstGeom prst="rect">
                  <a:avLst/>
                </a:prstGeom>
                <a:noFill/>
              </p:spPr>
              <p:txBody>
                <a:bodyPr wrap="none" rtlCol="0">
                  <a:spAutoFit/>
                </a:bodyPr>
                <a:lstStyle/>
                <a:p>
                  <a:r>
                    <a:rPr lang="en-US" dirty="0"/>
                    <a:t>b</a:t>
                  </a:r>
                </a:p>
              </p:txBody>
            </p:sp>
            <p:sp>
              <p:nvSpPr>
                <p:cNvPr id="47" name="TextBox 46">
                  <a:extLst>
                    <a:ext uri="{FF2B5EF4-FFF2-40B4-BE49-F238E27FC236}">
                      <a16:creationId xmlns:a16="http://schemas.microsoft.com/office/drawing/2014/main" id="{5BDE3CFB-1989-4CC4-A343-7DF2916426C5}"/>
                    </a:ext>
                  </a:extLst>
                </p:cNvPr>
                <p:cNvSpPr txBox="1"/>
                <p:nvPr/>
              </p:nvSpPr>
              <p:spPr>
                <a:xfrm>
                  <a:off x="3704584" y="3244334"/>
                  <a:ext cx="312906" cy="369332"/>
                </a:xfrm>
                <a:prstGeom prst="rect">
                  <a:avLst/>
                </a:prstGeom>
                <a:noFill/>
              </p:spPr>
              <p:txBody>
                <a:bodyPr wrap="none" rtlCol="0">
                  <a:spAutoFit/>
                </a:bodyPr>
                <a:lstStyle/>
                <a:p>
                  <a:r>
                    <a:rPr lang="en-US" dirty="0"/>
                    <a:t>a</a:t>
                  </a:r>
                </a:p>
              </p:txBody>
            </p:sp>
          </p:grpSp>
        </p:grpSp>
      </p:grpSp>
      <p:sp>
        <p:nvSpPr>
          <p:cNvPr id="51" name="Content Placeholder 2">
            <a:extLst>
              <a:ext uri="{FF2B5EF4-FFF2-40B4-BE49-F238E27FC236}">
                <a16:creationId xmlns:a16="http://schemas.microsoft.com/office/drawing/2014/main" id="{0A8C0DB7-7326-48E7-BAC4-6AA442A664F5}"/>
              </a:ext>
            </a:extLst>
          </p:cNvPr>
          <p:cNvSpPr>
            <a:spLocks noGrp="1"/>
          </p:cNvSpPr>
          <p:nvPr>
            <p:ph idx="1"/>
          </p:nvPr>
        </p:nvSpPr>
        <p:spPr>
          <a:xfrm>
            <a:off x="951115" y="1201055"/>
            <a:ext cx="5017716" cy="368621"/>
          </a:xfrm>
          <a:noFill/>
        </p:spPr>
        <p:txBody>
          <a:bodyPr anchor="t">
            <a:normAutofit/>
          </a:bodyPr>
          <a:lstStyle/>
          <a:p>
            <a:pPr algn="just"/>
            <a:r>
              <a:rPr lang="en-US" sz="1600" b="1" dirty="0"/>
              <a:t>c</a:t>
            </a:r>
            <a:r>
              <a:rPr lang="en-US" sz="1700" b="0" i="0" u="none" strike="noStrike" baseline="0" dirty="0">
                <a:latin typeface="Perpetua" panose="02020502060401020303" pitchFamily="18" charset="0"/>
              </a:rPr>
              <a:t> in the relationship between X and Y is the </a:t>
            </a:r>
            <a:r>
              <a:rPr lang="en-US" sz="1700" b="1" i="0" u="none" strike="noStrike" baseline="0" dirty="0">
                <a:latin typeface="Perpetua" panose="02020502060401020303" pitchFamily="18" charset="0"/>
              </a:rPr>
              <a:t>total effect. </a:t>
            </a:r>
          </a:p>
        </p:txBody>
      </p:sp>
      <p:sp>
        <p:nvSpPr>
          <p:cNvPr id="52" name="Content Placeholder 2">
            <a:extLst>
              <a:ext uri="{FF2B5EF4-FFF2-40B4-BE49-F238E27FC236}">
                <a16:creationId xmlns:a16="http://schemas.microsoft.com/office/drawing/2014/main" id="{000D0EC5-7677-4511-8E01-DEF9D161CEA0}"/>
              </a:ext>
            </a:extLst>
          </p:cNvPr>
          <p:cNvSpPr txBox="1">
            <a:spLocks/>
          </p:cNvSpPr>
          <p:nvPr/>
        </p:nvSpPr>
        <p:spPr>
          <a:xfrm>
            <a:off x="934595" y="1939515"/>
            <a:ext cx="5511070" cy="2796045"/>
          </a:xfrm>
          <a:prstGeom prst="rect">
            <a:avLst/>
          </a:prstGeom>
          <a:noFill/>
        </p:spPr>
        <p:txBody>
          <a:bodyPr vert="horz" lIns="91440" tIns="45720" rIns="91440" bIns="45720" rtlCol="0" anchor="t">
            <a:norm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a:lstStyle>
          <a:p>
            <a:pPr algn="just"/>
            <a:r>
              <a:rPr lang="en-US" sz="1700" dirty="0">
                <a:latin typeface="Perpetua" panose="02020502060401020303" pitchFamily="18" charset="0"/>
              </a:rPr>
              <a:t>A </a:t>
            </a:r>
            <a:r>
              <a:rPr lang="en-US" sz="1700" b="1" dirty="0">
                <a:latin typeface="Perpetua" panose="02020502060401020303" pitchFamily="18" charset="0"/>
              </a:rPr>
              <a:t>direct effect</a:t>
            </a:r>
            <a:r>
              <a:rPr lang="en-US" sz="1700" dirty="0">
                <a:latin typeface="Perpetua" panose="02020502060401020303" pitchFamily="18" charset="0"/>
              </a:rPr>
              <a:t> is simply a direct relationship between an independent variable and a dependent variable in presence of the Mediator (</a:t>
            </a:r>
            <a:r>
              <a:rPr lang="en-US" sz="1600" b="1" dirty="0"/>
              <a:t>c’</a:t>
            </a:r>
            <a:r>
              <a:rPr lang="en-US" sz="1700" dirty="0">
                <a:latin typeface="Perpetua" panose="02020502060401020303" pitchFamily="18" charset="0"/>
              </a:rPr>
              <a:t>). </a:t>
            </a:r>
          </a:p>
          <a:p>
            <a:pPr algn="just"/>
            <a:r>
              <a:rPr lang="en-US" sz="1700" dirty="0">
                <a:latin typeface="Perpetua" panose="02020502060401020303" pitchFamily="18" charset="0"/>
              </a:rPr>
              <a:t>An </a:t>
            </a:r>
            <a:r>
              <a:rPr lang="en-US" sz="1700" b="1" dirty="0">
                <a:latin typeface="Perpetua" panose="02020502060401020303" pitchFamily="18" charset="0"/>
              </a:rPr>
              <a:t>indirect effect</a:t>
            </a:r>
            <a:r>
              <a:rPr lang="en-US" sz="1700" dirty="0">
                <a:latin typeface="Perpetua" panose="02020502060401020303" pitchFamily="18" charset="0"/>
              </a:rPr>
              <a:t> is the relationship that flows from an independent variable to a mediator and then to a dependent variable (</a:t>
            </a:r>
            <a:r>
              <a:rPr lang="en-US" sz="1700" b="1" dirty="0">
                <a:latin typeface="Perpetua" panose="02020502060401020303" pitchFamily="18" charset="0"/>
              </a:rPr>
              <a:t>a*b</a:t>
            </a:r>
            <a:r>
              <a:rPr lang="en-US" sz="1700" dirty="0">
                <a:latin typeface="Perpetua" panose="02020502060401020303" pitchFamily="18" charset="0"/>
              </a:rPr>
              <a:t>). </a:t>
            </a:r>
          </a:p>
          <a:p>
            <a:pPr algn="just"/>
            <a:r>
              <a:rPr lang="en-US" sz="1700" dirty="0">
                <a:latin typeface="Perpetua" panose="02020502060401020303" pitchFamily="18" charset="0"/>
              </a:rPr>
              <a:t>The term </a:t>
            </a:r>
            <a:r>
              <a:rPr lang="en-US" sz="1700" b="1" dirty="0">
                <a:latin typeface="Perpetua" panose="02020502060401020303" pitchFamily="18" charset="0"/>
              </a:rPr>
              <a:t>total effect</a:t>
            </a:r>
            <a:r>
              <a:rPr lang="en-US" sz="1700" dirty="0">
                <a:latin typeface="Perpetua" panose="02020502060401020303" pitchFamily="18" charset="0"/>
              </a:rPr>
              <a:t> is the combined influence of the direct effect between two constructs and the indirect effect flowing through the mediator (</a:t>
            </a:r>
            <a:r>
              <a:rPr lang="en-US" sz="1800" b="1" dirty="0"/>
              <a:t>c</a:t>
            </a:r>
            <a:r>
              <a:rPr lang="en-US" sz="1700" b="1" dirty="0">
                <a:latin typeface="Perpetua" panose="02020502060401020303" pitchFamily="18" charset="0"/>
              </a:rPr>
              <a:t> = </a:t>
            </a:r>
            <a:r>
              <a:rPr lang="en-US" sz="1800" b="1" dirty="0"/>
              <a:t>c’</a:t>
            </a:r>
            <a:r>
              <a:rPr lang="en-US" sz="1700" b="1" dirty="0">
                <a:latin typeface="Perpetua" panose="02020502060401020303" pitchFamily="18" charset="0"/>
              </a:rPr>
              <a:t> + </a:t>
            </a:r>
            <a:r>
              <a:rPr lang="en-US" sz="1600" b="1" dirty="0"/>
              <a:t>a</a:t>
            </a:r>
            <a:r>
              <a:rPr lang="en-US" sz="1700" b="1" dirty="0">
                <a:latin typeface="Perpetua" panose="02020502060401020303" pitchFamily="18" charset="0"/>
              </a:rPr>
              <a:t>*</a:t>
            </a:r>
            <a:r>
              <a:rPr lang="en-US" sz="1600" b="1" dirty="0"/>
              <a:t>b</a:t>
            </a:r>
            <a:r>
              <a:rPr lang="en-US" sz="1700" dirty="0">
                <a:latin typeface="Perpetua" panose="02020502060401020303" pitchFamily="18" charset="0"/>
              </a:rPr>
              <a:t>).</a:t>
            </a:r>
            <a:endParaRPr lang="en-US" sz="1700" dirty="0"/>
          </a:p>
        </p:txBody>
      </p:sp>
    </p:spTree>
    <p:extLst>
      <p:ext uri="{BB962C8B-B14F-4D97-AF65-F5344CB8AC3E}">
        <p14:creationId xmlns:p14="http://schemas.microsoft.com/office/powerpoint/2010/main" val="13692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1">
                                            <p:txEl>
                                              <p:pRg st="0" end="0"/>
                                            </p:txEl>
                                          </p:spTgt>
                                        </p:tgtEl>
                                        <p:attrNameLst>
                                          <p:attrName>style.visibility</p:attrName>
                                        </p:attrNameLst>
                                      </p:cBhvr>
                                      <p:to>
                                        <p:strVal val="visible"/>
                                      </p:to>
                                    </p:set>
                                    <p:animEffect transition="in" filter="fade">
                                      <p:cBhvr>
                                        <p:cTn id="16" dur="500"/>
                                        <p:tgtEl>
                                          <p:spTgt spid="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2">
                                            <p:txEl>
                                              <p:pRg st="0" end="0"/>
                                            </p:txEl>
                                          </p:spTgt>
                                        </p:tgtEl>
                                        <p:attrNameLst>
                                          <p:attrName>style.visibility</p:attrName>
                                        </p:attrNameLst>
                                      </p:cBhvr>
                                      <p:to>
                                        <p:strVal val="visible"/>
                                      </p:to>
                                    </p:set>
                                    <p:animEffect transition="in" filter="fade">
                                      <p:cBhvr>
                                        <p:cTn id="25" dur="500"/>
                                        <p:tgtEl>
                                          <p:spTgt spid="52">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2">
                                            <p:txEl>
                                              <p:pRg st="1" end="1"/>
                                            </p:txEl>
                                          </p:spTgt>
                                        </p:tgtEl>
                                        <p:attrNameLst>
                                          <p:attrName>style.visibility</p:attrName>
                                        </p:attrNameLst>
                                      </p:cBhvr>
                                      <p:to>
                                        <p:strVal val="visible"/>
                                      </p:to>
                                    </p:set>
                                    <p:animEffect transition="in" filter="fade">
                                      <p:cBhvr>
                                        <p:cTn id="30" dur="500"/>
                                        <p:tgtEl>
                                          <p:spTgt spid="52">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2">
                                            <p:txEl>
                                              <p:pRg st="2" end="2"/>
                                            </p:txEl>
                                          </p:spTgt>
                                        </p:tgtEl>
                                        <p:attrNameLst>
                                          <p:attrName>style.visibility</p:attrName>
                                        </p:attrNameLst>
                                      </p:cBhvr>
                                      <p:to>
                                        <p:strVal val="visible"/>
                                      </p:to>
                                    </p:set>
                                    <p:animEffect transition="in" filter="fade">
                                      <p:cBhvr>
                                        <p:cTn id="35" dur="500"/>
                                        <p:tgtEl>
                                          <p:spTgt spid="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1"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58EC8D-68D1-4138-B719-BE00C78AD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 y="0"/>
            <a:ext cx="1220724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4579E4-5B5F-42C9-B08F-A904C81B1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811"/>
            <a:ext cx="2556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4ED9D6-FE0D-483F-AD94-9EE1E7DA40AC}"/>
              </a:ext>
            </a:extLst>
          </p:cNvPr>
          <p:cNvSpPr>
            <a:spLocks noGrp="1"/>
          </p:cNvSpPr>
          <p:nvPr>
            <p:ph type="title"/>
          </p:nvPr>
        </p:nvSpPr>
        <p:spPr>
          <a:xfrm rot="16200000">
            <a:off x="-1322904" y="2514944"/>
            <a:ext cx="5054601" cy="1955108"/>
          </a:xfrm>
        </p:spPr>
        <p:txBody>
          <a:bodyPr anchor="b">
            <a:normAutofit/>
          </a:bodyPr>
          <a:lstStyle/>
          <a:p>
            <a:pPr algn="r"/>
            <a:r>
              <a:rPr lang="en-US" sz="4000" dirty="0">
                <a:solidFill>
                  <a:srgbClr val="FFFFFF"/>
                </a:solidFill>
              </a:rPr>
              <a:t>Introduction to Mediation</a:t>
            </a:r>
          </a:p>
        </p:txBody>
      </p:sp>
      <p:sp>
        <p:nvSpPr>
          <p:cNvPr id="3" name="Content Placeholder 2">
            <a:extLst>
              <a:ext uri="{FF2B5EF4-FFF2-40B4-BE49-F238E27FC236}">
                <a16:creationId xmlns:a16="http://schemas.microsoft.com/office/drawing/2014/main" id="{43346CAD-BB75-434F-8E11-43A46E79C96F}"/>
              </a:ext>
            </a:extLst>
          </p:cNvPr>
          <p:cNvSpPr>
            <a:spLocks noGrp="1"/>
          </p:cNvSpPr>
          <p:nvPr>
            <p:ph idx="1"/>
          </p:nvPr>
        </p:nvSpPr>
        <p:spPr>
          <a:xfrm>
            <a:off x="3102653" y="965199"/>
            <a:ext cx="7958923" cy="5207002"/>
          </a:xfrm>
          <a:noFill/>
        </p:spPr>
        <p:txBody>
          <a:bodyPr anchor="t">
            <a:normAutofit/>
          </a:bodyPr>
          <a:lstStyle/>
          <a:p>
            <a:pPr algn="just"/>
            <a:r>
              <a:rPr lang="en-US" sz="1700" b="0" i="0" u="none" strike="noStrike" baseline="0" dirty="0">
                <a:latin typeface="Perpetua" panose="02020502060401020303" pitchFamily="18" charset="0"/>
              </a:rPr>
              <a:t>Mediation can take numerous forms in a model. You can have what is called full mediation (also called indirect only mediation) where the direct effect between two constructs is non-significant, but an indirect effect through a mediator does have a significant relationship.</a:t>
            </a:r>
          </a:p>
          <a:p>
            <a:pPr algn="just"/>
            <a:r>
              <a:rPr lang="en-US" sz="1700" b="0" i="0" u="none" strike="noStrike" baseline="0" dirty="0">
                <a:latin typeface="Perpetua" panose="02020502060401020303" pitchFamily="18" charset="0"/>
              </a:rPr>
              <a:t>Partial mediation is another form that mediation can take. This is where the direct effect between two constructs is significant, and so is the indirect effect through a mediator. </a:t>
            </a:r>
          </a:p>
          <a:p>
            <a:pPr marL="0" indent="0" algn="just">
              <a:buNone/>
            </a:pPr>
            <a:r>
              <a:rPr lang="en-US" sz="1700" b="0" i="0" u="none" strike="noStrike" baseline="0" dirty="0">
                <a:latin typeface="Perpetua" panose="02020502060401020303" pitchFamily="18" charset="0"/>
              </a:rPr>
              <a:t>Lastly, you can have complementary and competitive mediation. </a:t>
            </a:r>
          </a:p>
          <a:p>
            <a:pPr algn="just"/>
            <a:r>
              <a:rPr lang="en-US" sz="1700" b="1" i="0" u="none" strike="noStrike" baseline="0" dirty="0">
                <a:latin typeface="Perpetua" panose="02020502060401020303" pitchFamily="18" charset="0"/>
              </a:rPr>
              <a:t>Complementary mediation</a:t>
            </a:r>
            <a:r>
              <a:rPr lang="en-US" sz="1700" b="0" i="0" u="none" strike="noStrike" baseline="0" dirty="0">
                <a:latin typeface="Perpetua" panose="02020502060401020303" pitchFamily="18" charset="0"/>
              </a:rPr>
              <a:t> is where the direct effect and the indirect effect have a similar influence in regard to directionality. For instance, the direct effect may a have positive influence, and the indirect effect has a positive influence as well. </a:t>
            </a:r>
          </a:p>
          <a:p>
            <a:pPr algn="just"/>
            <a:r>
              <a:rPr lang="en-US" sz="1700" b="1" i="0" u="none" strike="noStrike" baseline="0" dirty="0">
                <a:latin typeface="Perpetua" panose="02020502060401020303" pitchFamily="18" charset="0"/>
              </a:rPr>
              <a:t>Competitive mediation</a:t>
            </a:r>
            <a:r>
              <a:rPr lang="en-US" sz="1700" b="0" i="0" u="none" strike="noStrike" baseline="0" dirty="0">
                <a:latin typeface="Perpetua" panose="02020502060401020303" pitchFamily="18" charset="0"/>
              </a:rPr>
              <a:t> is where you have different directionality between the direct effect and indirect effect. The direct effect might have a negative influence, but the indirect effect might have a positive influence. With this type of mediation, the presence of the mediator can change the directionality of the influence.</a:t>
            </a:r>
            <a:endParaRPr lang="en-US" sz="1700" dirty="0"/>
          </a:p>
        </p:txBody>
      </p:sp>
      <p:sp>
        <p:nvSpPr>
          <p:cNvPr id="12" name="Rectangle 11">
            <a:extLst>
              <a:ext uri="{FF2B5EF4-FFF2-40B4-BE49-F238E27FC236}">
                <a16:creationId xmlns:a16="http://schemas.microsoft.com/office/drawing/2014/main" id="{B41BF6CF-E1B8-4EE2-9AE1-86A58DAFD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1750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5D5E0904-721C-4D68-9EB8-1C9752E32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a:extLst>
              <a:ext uri="{FF2B5EF4-FFF2-40B4-BE49-F238E27FC236}">
                <a16:creationId xmlns:a16="http://schemas.microsoft.com/office/drawing/2014/main" id="{B298ECBA-3258-45DF-8FD4-7581736BCC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44"/>
            <a:ext cx="457200" cy="6858000"/>
          </a:xfrm>
          <a:prstGeom prst="rect">
            <a:avLst/>
          </a:prstGeom>
          <a:solidFill>
            <a:srgbClr val="6F6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62BF453-BD82-4B90-9FE7-517031338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0"/>
            <a:ext cx="1083564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A37A30D-4C69-44A0-8C56-CA69DD64F17B}"/>
              </a:ext>
            </a:extLst>
          </p:cNvPr>
          <p:cNvSpPr>
            <a:spLocks noGrp="1"/>
          </p:cNvSpPr>
          <p:nvPr>
            <p:ph type="title"/>
          </p:nvPr>
        </p:nvSpPr>
        <p:spPr>
          <a:xfrm>
            <a:off x="8318090" y="758952"/>
            <a:ext cx="2802194" cy="4041648"/>
          </a:xfrm>
        </p:spPr>
        <p:txBody>
          <a:bodyPr vert="horz" lIns="91440" tIns="45720" rIns="91440" bIns="45720" rtlCol="0" anchor="b">
            <a:normAutofit/>
          </a:bodyPr>
          <a:lstStyle/>
          <a:p>
            <a:pPr>
              <a:lnSpc>
                <a:spcPct val="85000"/>
              </a:lnSpc>
            </a:pPr>
            <a:r>
              <a:rPr lang="en-US" dirty="0">
                <a:solidFill>
                  <a:srgbClr val="FFFFFF"/>
                </a:solidFill>
              </a:rPr>
              <a:t>Forms of Indirect Effects</a:t>
            </a:r>
          </a:p>
        </p:txBody>
      </p:sp>
      <p:sp useBgFill="1">
        <p:nvSpPr>
          <p:cNvPr id="29" name="Rectangle 28">
            <a:extLst>
              <a:ext uri="{FF2B5EF4-FFF2-40B4-BE49-F238E27FC236}">
                <a16:creationId xmlns:a16="http://schemas.microsoft.com/office/drawing/2014/main" id="{072366D3-9B5C-42E1-9906-77FF6BB55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2283" y="0"/>
            <a:ext cx="756100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4F314E1-2458-405F-BCB0-7358636F41DB}"/>
              </a:ext>
            </a:extLst>
          </p:cNvPr>
          <p:cNvPicPr>
            <a:picLocks noChangeAspect="1"/>
          </p:cNvPicPr>
          <p:nvPr/>
        </p:nvPicPr>
        <p:blipFill rotWithShape="1">
          <a:blip r:embed="rId2"/>
          <a:srcRect t="7249"/>
          <a:stretch/>
        </p:blipFill>
        <p:spPr>
          <a:xfrm>
            <a:off x="629756" y="50022"/>
            <a:ext cx="7198628" cy="6751468"/>
          </a:xfrm>
          <a:prstGeom prst="rect">
            <a:avLst/>
          </a:prstGeom>
        </p:spPr>
      </p:pic>
      <p:sp>
        <p:nvSpPr>
          <p:cNvPr id="31" name="Rectangle 30">
            <a:extLst>
              <a:ext uri="{FF2B5EF4-FFF2-40B4-BE49-F238E27FC236}">
                <a16:creationId xmlns:a16="http://schemas.microsoft.com/office/drawing/2014/main" id="{121F5E60-4E89-4B16-A245-12BD99359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899160" cy="6858000"/>
          </a:xfrm>
          <a:prstGeom prst="rect">
            <a:avLst/>
          </a:prstGeom>
          <a:solidFill>
            <a:srgbClr val="3535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3044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58EC8D-68D1-4138-B719-BE00C78AD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 y="0"/>
            <a:ext cx="1220724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4579E4-5B5F-42C9-B08F-A904C81B1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811"/>
            <a:ext cx="25568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AD1CFE-FB07-4C42-851E-4C878D067031}"/>
              </a:ext>
            </a:extLst>
          </p:cNvPr>
          <p:cNvSpPr>
            <a:spLocks noGrp="1"/>
          </p:cNvSpPr>
          <p:nvPr>
            <p:ph type="title"/>
          </p:nvPr>
        </p:nvSpPr>
        <p:spPr>
          <a:xfrm rot="16200000">
            <a:off x="-1322904" y="2514944"/>
            <a:ext cx="5054601" cy="1955108"/>
          </a:xfrm>
        </p:spPr>
        <p:txBody>
          <a:bodyPr anchor="b">
            <a:normAutofit/>
          </a:bodyPr>
          <a:lstStyle/>
          <a:p>
            <a:pPr algn="r"/>
            <a:r>
              <a:rPr lang="en-US" sz="4000" dirty="0">
                <a:solidFill>
                  <a:srgbClr val="FFFFFF"/>
                </a:solidFill>
              </a:rPr>
              <a:t>Introduction to Mediation</a:t>
            </a:r>
          </a:p>
        </p:txBody>
      </p:sp>
      <p:sp>
        <p:nvSpPr>
          <p:cNvPr id="3" name="Content Placeholder 2">
            <a:extLst>
              <a:ext uri="{FF2B5EF4-FFF2-40B4-BE49-F238E27FC236}">
                <a16:creationId xmlns:a16="http://schemas.microsoft.com/office/drawing/2014/main" id="{D7C75956-D9AD-4FD1-A7C5-D252625BB0E3}"/>
              </a:ext>
            </a:extLst>
          </p:cNvPr>
          <p:cNvSpPr>
            <a:spLocks noGrp="1"/>
          </p:cNvSpPr>
          <p:nvPr>
            <p:ph idx="1"/>
          </p:nvPr>
        </p:nvSpPr>
        <p:spPr>
          <a:xfrm>
            <a:off x="2783667" y="301415"/>
            <a:ext cx="8269032" cy="4722920"/>
          </a:xfrm>
          <a:noFill/>
        </p:spPr>
        <p:txBody>
          <a:bodyPr anchor="t">
            <a:normAutofit fontScale="92500"/>
          </a:bodyPr>
          <a:lstStyle/>
          <a:p>
            <a:pPr algn="just"/>
            <a:r>
              <a:rPr lang="en-US" sz="1600" b="0" i="0" u="none" strike="noStrike" baseline="0" dirty="0">
                <a:latin typeface="Perpetua" panose="02020502060401020303" pitchFamily="18" charset="0"/>
              </a:rPr>
              <a:t>Let’s look at a simple mediation model to give some context to our discussion. </a:t>
            </a:r>
          </a:p>
          <a:p>
            <a:pPr algn="just"/>
            <a:r>
              <a:rPr lang="en-US" sz="1600" b="0" i="0" u="none" strike="noStrike" baseline="0" dirty="0">
                <a:latin typeface="Perpetua" panose="02020502060401020303" pitchFamily="18" charset="0"/>
              </a:rPr>
              <a:t>We have an independent variable (we will label it “X”) that has a proposed direct influence on a dependent variable (we will call it “Y”). We will also propose that the influence of X to Y might flow through a mediator variable (we will call it “M”). We have three variables in this simple model.</a:t>
            </a:r>
          </a:p>
          <a:p>
            <a:pPr algn="just"/>
            <a:r>
              <a:rPr lang="en-US" sz="1600" b="0" i="0" u="none" strike="noStrike" baseline="0" dirty="0">
                <a:latin typeface="Perpetua" panose="02020502060401020303" pitchFamily="18" charset="0"/>
              </a:rPr>
              <a:t>We are going to examine the direct effect of X to Y and also the indirect effect of X to M to Y.</a:t>
            </a:r>
          </a:p>
          <a:p>
            <a:pPr algn="just"/>
            <a:r>
              <a:rPr lang="en-US" sz="1600" b="0" i="0" u="none" strike="noStrike" baseline="0" dirty="0">
                <a:latin typeface="Perpetua" panose="02020502060401020303" pitchFamily="18" charset="0"/>
              </a:rPr>
              <a:t>From a statistical standpoint, you will often see the paths in a mediation model referred to as the “A path”, the “B path”, and the “C path”. The commonly referred-to A path is the relationship from the independent variable to the mediator (X to M). </a:t>
            </a:r>
          </a:p>
          <a:p>
            <a:pPr algn="just"/>
            <a:r>
              <a:rPr lang="en-US" sz="1600" b="0" i="0" u="none" strike="noStrike" baseline="0" dirty="0">
                <a:latin typeface="Perpetua" panose="02020502060401020303" pitchFamily="18" charset="0"/>
              </a:rPr>
              <a:t>The B path is used to refer to the relationship from the mediator to the dependent variable (M to Y). The C path is used when referring to the direct path from the independent variable to the dependent variable (X to Y). </a:t>
            </a:r>
          </a:p>
          <a:p>
            <a:pPr algn="just"/>
            <a:r>
              <a:rPr lang="en-US" sz="1600" b="0" i="0" u="none" strike="noStrike" baseline="0" dirty="0">
                <a:latin typeface="Perpetua" panose="02020502060401020303" pitchFamily="18" charset="0"/>
              </a:rPr>
              <a:t>The indirect effect is calculated by taking the product of the X to M (a) relationship and the M to Y (b) relationship. We will simply multiply the regression coefficients for each of those relationships to get the indirect effect (a*b).</a:t>
            </a:r>
          </a:p>
          <a:p>
            <a:pPr algn="just"/>
            <a:r>
              <a:rPr lang="en-US" sz="1600" b="0" i="0" u="none" strike="noStrike" baseline="0" dirty="0">
                <a:latin typeface="Perpetua" panose="02020502060401020303" pitchFamily="18" charset="0"/>
              </a:rPr>
              <a:t>This is common vernacular when discussing mediation, and you need to take note of these parameter labels. To help clarify our discussion, the different types of mediation are represented in graphical form. See Example.</a:t>
            </a:r>
            <a:endParaRPr lang="en-US" sz="1600" dirty="0"/>
          </a:p>
        </p:txBody>
      </p:sp>
      <p:sp>
        <p:nvSpPr>
          <p:cNvPr id="12" name="Rectangle 11">
            <a:extLst>
              <a:ext uri="{FF2B5EF4-FFF2-40B4-BE49-F238E27FC236}">
                <a16:creationId xmlns:a16="http://schemas.microsoft.com/office/drawing/2014/main" id="{B41BF6CF-E1B8-4EE2-9AE1-86A58DAFD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91A03F25-DB6F-4335-9679-4E30DD76CC7F}"/>
              </a:ext>
            </a:extLst>
          </p:cNvPr>
          <p:cNvGrpSpPr/>
          <p:nvPr/>
        </p:nvGrpSpPr>
        <p:grpSpPr>
          <a:xfrm>
            <a:off x="5159819" y="5100434"/>
            <a:ext cx="3133924" cy="1754755"/>
            <a:chOff x="3358790" y="2865476"/>
            <a:chExt cx="3133924" cy="1754755"/>
          </a:xfrm>
        </p:grpSpPr>
        <p:cxnSp>
          <p:nvCxnSpPr>
            <p:cNvPr id="9" name="Straight Arrow Connector 8">
              <a:extLst>
                <a:ext uri="{FF2B5EF4-FFF2-40B4-BE49-F238E27FC236}">
                  <a16:creationId xmlns:a16="http://schemas.microsoft.com/office/drawing/2014/main" id="{06DC4CD7-BDD7-4B42-B1DB-F9DB979F6B63}"/>
                </a:ext>
              </a:extLst>
            </p:cNvPr>
            <p:cNvCxnSpPr>
              <a:stCxn id="22" idx="3"/>
              <a:endCxn id="23" idx="1"/>
            </p:cNvCxnSpPr>
            <p:nvPr/>
          </p:nvCxnSpPr>
          <p:spPr>
            <a:xfrm>
              <a:off x="4313579" y="4245721"/>
              <a:ext cx="12073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B19549AF-11FC-4871-B7AE-3AEAED9A922B}"/>
                </a:ext>
              </a:extLst>
            </p:cNvPr>
            <p:cNvSpPr txBox="1"/>
            <p:nvPr/>
          </p:nvSpPr>
          <p:spPr>
            <a:xfrm>
              <a:off x="4758879" y="4250899"/>
              <a:ext cx="333746" cy="369332"/>
            </a:xfrm>
            <a:prstGeom prst="rect">
              <a:avLst/>
            </a:prstGeom>
            <a:noFill/>
          </p:spPr>
          <p:txBody>
            <a:bodyPr wrap="none" rtlCol="0">
              <a:spAutoFit/>
            </a:bodyPr>
            <a:lstStyle/>
            <a:p>
              <a:r>
                <a:rPr lang="en-US" dirty="0"/>
                <a:t>c’</a:t>
              </a:r>
            </a:p>
          </p:txBody>
        </p:sp>
        <p:grpSp>
          <p:nvGrpSpPr>
            <p:cNvPr id="13" name="Group 12">
              <a:extLst>
                <a:ext uri="{FF2B5EF4-FFF2-40B4-BE49-F238E27FC236}">
                  <a16:creationId xmlns:a16="http://schemas.microsoft.com/office/drawing/2014/main" id="{219B24C2-544A-4C91-88C8-D76523D8C1E7}"/>
                </a:ext>
              </a:extLst>
            </p:cNvPr>
            <p:cNvGrpSpPr/>
            <p:nvPr/>
          </p:nvGrpSpPr>
          <p:grpSpPr>
            <a:xfrm>
              <a:off x="3358790" y="2865476"/>
              <a:ext cx="3133924" cy="1619942"/>
              <a:chOff x="3346882" y="2870008"/>
              <a:chExt cx="3133924" cy="1619942"/>
            </a:xfrm>
          </p:grpSpPr>
          <p:cxnSp>
            <p:nvCxnSpPr>
              <p:cNvPr id="14" name="Straight Arrow Connector 13">
                <a:extLst>
                  <a:ext uri="{FF2B5EF4-FFF2-40B4-BE49-F238E27FC236}">
                    <a16:creationId xmlns:a16="http://schemas.microsoft.com/office/drawing/2014/main" id="{C7F07754-0D07-46DA-A3B2-2E395EA79F50}"/>
                  </a:ext>
                </a:extLst>
              </p:cNvPr>
              <p:cNvCxnSpPr>
                <a:cxnSpLocks/>
                <a:stCxn id="22" idx="0"/>
                <a:endCxn id="20" idx="1"/>
              </p:cNvCxnSpPr>
              <p:nvPr/>
            </p:nvCxnSpPr>
            <p:spPr>
              <a:xfrm flipV="1">
                <a:off x="3824277" y="3109705"/>
                <a:ext cx="477395" cy="90085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nvGrpSpPr>
              <p:cNvPr id="15" name="Group 14">
                <a:extLst>
                  <a:ext uri="{FF2B5EF4-FFF2-40B4-BE49-F238E27FC236}">
                    <a16:creationId xmlns:a16="http://schemas.microsoft.com/office/drawing/2014/main" id="{43AE698C-5EBA-43DF-AFCB-232D75646395}"/>
                  </a:ext>
                </a:extLst>
              </p:cNvPr>
              <p:cNvGrpSpPr/>
              <p:nvPr/>
            </p:nvGrpSpPr>
            <p:grpSpPr>
              <a:xfrm>
                <a:off x="3346882" y="2870008"/>
                <a:ext cx="3133924" cy="1619942"/>
                <a:chOff x="3346882" y="2870008"/>
                <a:chExt cx="3133924" cy="1619942"/>
              </a:xfrm>
            </p:grpSpPr>
            <p:grpSp>
              <p:nvGrpSpPr>
                <p:cNvPr id="16" name="Group 15">
                  <a:extLst>
                    <a:ext uri="{FF2B5EF4-FFF2-40B4-BE49-F238E27FC236}">
                      <a16:creationId xmlns:a16="http://schemas.microsoft.com/office/drawing/2014/main" id="{67E65B48-1FA6-4EBB-8789-16AAABD055FA}"/>
                    </a:ext>
                  </a:extLst>
                </p:cNvPr>
                <p:cNvGrpSpPr/>
                <p:nvPr/>
              </p:nvGrpSpPr>
              <p:grpSpPr>
                <a:xfrm>
                  <a:off x="3346882" y="4010556"/>
                  <a:ext cx="3133924" cy="479394"/>
                  <a:chOff x="1233996" y="1833609"/>
                  <a:chExt cx="2647916" cy="479394"/>
                </a:xfrm>
              </p:grpSpPr>
              <p:sp>
                <p:nvSpPr>
                  <p:cNvPr id="22" name="Rectangle 21">
                    <a:extLst>
                      <a:ext uri="{FF2B5EF4-FFF2-40B4-BE49-F238E27FC236}">
                        <a16:creationId xmlns:a16="http://schemas.microsoft.com/office/drawing/2014/main" id="{F2265648-64EA-4C26-97DB-0202F15613E3}"/>
                      </a:ext>
                    </a:extLst>
                  </p:cNvPr>
                  <p:cNvSpPr/>
                  <p:nvPr/>
                </p:nvSpPr>
                <p:spPr>
                  <a:xfrm>
                    <a:off x="1233996" y="1833609"/>
                    <a:ext cx="806721"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X</a:t>
                    </a:r>
                  </a:p>
                </p:txBody>
              </p:sp>
              <p:sp>
                <p:nvSpPr>
                  <p:cNvPr id="23" name="Rectangle 22">
                    <a:extLst>
                      <a:ext uri="{FF2B5EF4-FFF2-40B4-BE49-F238E27FC236}">
                        <a16:creationId xmlns:a16="http://schemas.microsoft.com/office/drawing/2014/main" id="{D3B1BF4E-B55D-4868-87DC-E0DEA34DA353}"/>
                      </a:ext>
                    </a:extLst>
                  </p:cNvPr>
                  <p:cNvSpPr/>
                  <p:nvPr/>
                </p:nvSpPr>
                <p:spPr>
                  <a:xfrm>
                    <a:off x="3060844" y="1833609"/>
                    <a:ext cx="821068"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Y</a:t>
                    </a:r>
                  </a:p>
                </p:txBody>
              </p:sp>
            </p:grpSp>
            <p:grpSp>
              <p:nvGrpSpPr>
                <p:cNvPr id="17" name="Group 16">
                  <a:extLst>
                    <a:ext uri="{FF2B5EF4-FFF2-40B4-BE49-F238E27FC236}">
                      <a16:creationId xmlns:a16="http://schemas.microsoft.com/office/drawing/2014/main" id="{D981D139-76FA-4B1C-8E89-22D5C5FBAB49}"/>
                    </a:ext>
                  </a:extLst>
                </p:cNvPr>
                <p:cNvGrpSpPr/>
                <p:nvPr/>
              </p:nvGrpSpPr>
              <p:grpSpPr>
                <a:xfrm>
                  <a:off x="4301672" y="2870008"/>
                  <a:ext cx="1693249" cy="1140548"/>
                  <a:chOff x="1233996" y="1811045"/>
                  <a:chExt cx="1693249" cy="1140548"/>
                </a:xfrm>
              </p:grpSpPr>
              <p:sp>
                <p:nvSpPr>
                  <p:cNvPr id="20" name="Rectangle 19">
                    <a:extLst>
                      <a:ext uri="{FF2B5EF4-FFF2-40B4-BE49-F238E27FC236}">
                        <a16:creationId xmlns:a16="http://schemas.microsoft.com/office/drawing/2014/main" id="{2934BDF3-BEC8-420E-807D-1F2F183797FD}"/>
                      </a:ext>
                    </a:extLst>
                  </p:cNvPr>
                  <p:cNvSpPr/>
                  <p:nvPr/>
                </p:nvSpPr>
                <p:spPr>
                  <a:xfrm>
                    <a:off x="1233996" y="1811045"/>
                    <a:ext cx="1207364" cy="479394"/>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M</a:t>
                    </a:r>
                  </a:p>
                </p:txBody>
              </p:sp>
              <p:cxnSp>
                <p:nvCxnSpPr>
                  <p:cNvPr id="21" name="Straight Arrow Connector 20">
                    <a:extLst>
                      <a:ext uri="{FF2B5EF4-FFF2-40B4-BE49-F238E27FC236}">
                        <a16:creationId xmlns:a16="http://schemas.microsoft.com/office/drawing/2014/main" id="{2DA49C2B-6E52-4201-B102-57C71EC277E3}"/>
                      </a:ext>
                    </a:extLst>
                  </p:cNvPr>
                  <p:cNvCxnSpPr>
                    <a:cxnSpLocks/>
                    <a:stCxn id="20" idx="3"/>
                    <a:endCxn id="23" idx="0"/>
                  </p:cNvCxnSpPr>
                  <p:nvPr/>
                </p:nvCxnSpPr>
                <p:spPr>
                  <a:xfrm>
                    <a:off x="2441360" y="2050742"/>
                    <a:ext cx="485885" cy="90085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
              <p:nvSpPr>
                <p:cNvPr id="18" name="TextBox 17">
                  <a:extLst>
                    <a:ext uri="{FF2B5EF4-FFF2-40B4-BE49-F238E27FC236}">
                      <a16:creationId xmlns:a16="http://schemas.microsoft.com/office/drawing/2014/main" id="{23E74971-AA5B-49D0-8DCD-3E9C83FA6779}"/>
                    </a:ext>
                  </a:extLst>
                </p:cNvPr>
                <p:cNvSpPr txBox="1"/>
                <p:nvPr/>
              </p:nvSpPr>
              <p:spPr>
                <a:xfrm>
                  <a:off x="5751978" y="3244334"/>
                  <a:ext cx="312906" cy="369332"/>
                </a:xfrm>
                <a:prstGeom prst="rect">
                  <a:avLst/>
                </a:prstGeom>
                <a:noFill/>
              </p:spPr>
              <p:txBody>
                <a:bodyPr wrap="none" rtlCol="0">
                  <a:spAutoFit/>
                </a:bodyPr>
                <a:lstStyle/>
                <a:p>
                  <a:r>
                    <a:rPr lang="en-US" dirty="0"/>
                    <a:t>b</a:t>
                  </a:r>
                </a:p>
              </p:txBody>
            </p:sp>
            <p:sp>
              <p:nvSpPr>
                <p:cNvPr id="19" name="TextBox 18">
                  <a:extLst>
                    <a:ext uri="{FF2B5EF4-FFF2-40B4-BE49-F238E27FC236}">
                      <a16:creationId xmlns:a16="http://schemas.microsoft.com/office/drawing/2014/main" id="{14711CBC-AEED-4FBC-AC60-0921654E9B1D}"/>
                    </a:ext>
                  </a:extLst>
                </p:cNvPr>
                <p:cNvSpPr txBox="1"/>
                <p:nvPr/>
              </p:nvSpPr>
              <p:spPr>
                <a:xfrm>
                  <a:off x="3704584" y="3244334"/>
                  <a:ext cx="312906" cy="369332"/>
                </a:xfrm>
                <a:prstGeom prst="rect">
                  <a:avLst/>
                </a:prstGeom>
                <a:noFill/>
              </p:spPr>
              <p:txBody>
                <a:bodyPr wrap="none" rtlCol="0">
                  <a:spAutoFit/>
                </a:bodyPr>
                <a:lstStyle/>
                <a:p>
                  <a:r>
                    <a:rPr lang="en-US" dirty="0"/>
                    <a:t>a</a:t>
                  </a:r>
                </a:p>
              </p:txBody>
            </p:sp>
          </p:grpSp>
        </p:grpSp>
      </p:grpSp>
    </p:spTree>
    <p:extLst>
      <p:ext uri="{BB962C8B-B14F-4D97-AF65-F5344CB8AC3E}">
        <p14:creationId xmlns:p14="http://schemas.microsoft.com/office/powerpoint/2010/main" val="220988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fade">
                                      <p:cBhvr>
                                        <p:cTn id="6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07A19-50EF-4FE1-8976-D7B43EB99924}"/>
              </a:ext>
            </a:extLst>
          </p:cNvPr>
          <p:cNvSpPr>
            <a:spLocks noGrp="1"/>
          </p:cNvSpPr>
          <p:nvPr>
            <p:ph type="title"/>
          </p:nvPr>
        </p:nvSpPr>
        <p:spPr>
          <a:xfrm>
            <a:off x="1261872" y="365760"/>
            <a:ext cx="9692640" cy="944566"/>
          </a:xfrm>
        </p:spPr>
        <p:txBody>
          <a:bodyPr/>
          <a:lstStyle/>
          <a:p>
            <a:r>
              <a:rPr lang="en-US" b="1" dirty="0"/>
              <a:t>How to Test Mediation</a:t>
            </a:r>
          </a:p>
        </p:txBody>
      </p:sp>
      <p:sp>
        <p:nvSpPr>
          <p:cNvPr id="3" name="Content Placeholder 2">
            <a:extLst>
              <a:ext uri="{FF2B5EF4-FFF2-40B4-BE49-F238E27FC236}">
                <a16:creationId xmlns:a16="http://schemas.microsoft.com/office/drawing/2014/main" id="{DDBB118E-7965-4B2C-8E13-9435A8AED66C}"/>
              </a:ext>
            </a:extLst>
          </p:cNvPr>
          <p:cNvSpPr>
            <a:spLocks noGrp="1"/>
          </p:cNvSpPr>
          <p:nvPr>
            <p:ph idx="1"/>
          </p:nvPr>
        </p:nvSpPr>
        <p:spPr>
          <a:xfrm>
            <a:off x="1261872" y="1310326"/>
            <a:ext cx="9692640" cy="4869811"/>
          </a:xfrm>
        </p:spPr>
        <p:txBody>
          <a:bodyPr>
            <a:normAutofit/>
          </a:bodyPr>
          <a:lstStyle/>
          <a:p>
            <a:pPr algn="just"/>
            <a:r>
              <a:rPr lang="en-US" sz="1800" b="0" i="0" u="none" strike="noStrike" baseline="0" dirty="0">
                <a:latin typeface="Perpetua" panose="02020502060401020303" pitchFamily="18" charset="0"/>
              </a:rPr>
              <a:t>The research by Baron and Kenny (1986) was one of the fundamental frameworks for how to test mediation. Over the years, research has refined their initial work on testing mediation.</a:t>
            </a:r>
          </a:p>
          <a:p>
            <a:pPr algn="just"/>
            <a:r>
              <a:rPr lang="en-US" sz="1800" b="0" i="0" u="none" strike="noStrike" baseline="0" dirty="0">
                <a:latin typeface="Perpetua" panose="02020502060401020303" pitchFamily="18" charset="0"/>
              </a:rPr>
              <a:t>I think it is a worthy pursuit to discuss where mediation testing started and where it has progressed today. Baron and Kenny (1986) stated there were four steps to testing mediation:</a:t>
            </a:r>
          </a:p>
          <a:p>
            <a:pPr algn="just"/>
            <a:r>
              <a:rPr lang="en-US" sz="1800" b="1" i="0" u="none" strike="noStrike" baseline="0" dirty="0">
                <a:latin typeface="Perpetua" panose="02020502060401020303" pitchFamily="18" charset="0"/>
              </a:rPr>
              <a:t>Step 1</a:t>
            </a:r>
            <a:r>
              <a:rPr lang="en-US" sz="1800" b="0" i="0" u="none" strike="noStrike" baseline="0" dirty="0">
                <a:latin typeface="Perpetua" panose="02020502060401020303" pitchFamily="18" charset="0"/>
              </a:rPr>
              <a:t>—make sure that X has a significant influence on Y (C path; absent of M at this point).</a:t>
            </a:r>
          </a:p>
          <a:p>
            <a:pPr algn="just"/>
            <a:r>
              <a:rPr lang="en-US" sz="1800" b="1" i="0" u="none" strike="noStrike" baseline="0" dirty="0">
                <a:latin typeface="Perpetua" panose="02020502060401020303" pitchFamily="18" charset="0"/>
              </a:rPr>
              <a:t>Step 2</a:t>
            </a:r>
            <a:r>
              <a:rPr lang="en-US" sz="1800" b="0" i="0" u="none" strike="noStrike" baseline="0" dirty="0">
                <a:latin typeface="Perpetua" panose="02020502060401020303" pitchFamily="18" charset="0"/>
              </a:rPr>
              <a:t>—test that X has a significant influence on M (A path; no Y included); this needs to be significant for mediation to be present.</a:t>
            </a:r>
          </a:p>
          <a:p>
            <a:pPr algn="just"/>
            <a:r>
              <a:rPr lang="en-US" sz="1800" b="1" i="0" u="none" strike="noStrike" baseline="0" dirty="0">
                <a:latin typeface="Perpetua" panose="02020502060401020303" pitchFamily="18" charset="0"/>
              </a:rPr>
              <a:t>Step 3</a:t>
            </a:r>
            <a:r>
              <a:rPr lang="en-US" sz="1800" b="0" i="0" u="none" strike="noStrike" baseline="0" dirty="0">
                <a:latin typeface="Perpetua" panose="02020502060401020303" pitchFamily="18" charset="0"/>
              </a:rPr>
              <a:t>—test that X has an influence on M and that M has an influence on Y (A and B paths); both paths need to be significant.</a:t>
            </a:r>
          </a:p>
          <a:p>
            <a:pPr algn="just"/>
            <a:r>
              <a:rPr lang="en-US" sz="1800" b="1" i="0" u="none" strike="noStrike" baseline="0" dirty="0">
                <a:latin typeface="Perpetua" panose="02020502060401020303" pitchFamily="18" charset="0"/>
              </a:rPr>
              <a:t>Step 4</a:t>
            </a:r>
            <a:r>
              <a:rPr lang="en-US" sz="1800" b="0" i="0" u="none" strike="noStrike" baseline="0" dirty="0">
                <a:latin typeface="Perpetua" panose="02020502060401020303" pitchFamily="18" charset="0"/>
              </a:rPr>
              <a:t>—test the direct and indirect relationships simultaneously and determine if and what type of indirect effect is present (A, B, and C paths are all being evaluated).</a:t>
            </a:r>
            <a:endParaRPr lang="en-US" dirty="0"/>
          </a:p>
        </p:txBody>
      </p:sp>
    </p:spTree>
    <p:extLst>
      <p:ext uri="{BB962C8B-B14F-4D97-AF65-F5344CB8AC3E}">
        <p14:creationId xmlns:p14="http://schemas.microsoft.com/office/powerpoint/2010/main" val="12800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in)">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circle(in)">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70E20-ADF9-4608-B938-E9E08F245699}"/>
              </a:ext>
            </a:extLst>
          </p:cNvPr>
          <p:cNvSpPr>
            <a:spLocks noGrp="1"/>
          </p:cNvSpPr>
          <p:nvPr>
            <p:ph type="title"/>
          </p:nvPr>
        </p:nvSpPr>
        <p:spPr>
          <a:xfrm>
            <a:off x="1261872" y="365760"/>
            <a:ext cx="9692640" cy="770582"/>
          </a:xfrm>
        </p:spPr>
        <p:txBody>
          <a:bodyPr>
            <a:normAutofit/>
          </a:bodyPr>
          <a:lstStyle/>
          <a:p>
            <a:r>
              <a:rPr lang="en-US" sz="3600" b="1" dirty="0"/>
              <a:t>Criticism on Baron and Kenny Approach</a:t>
            </a:r>
          </a:p>
        </p:txBody>
      </p:sp>
      <p:sp>
        <p:nvSpPr>
          <p:cNvPr id="3" name="Content Placeholder 2">
            <a:extLst>
              <a:ext uri="{FF2B5EF4-FFF2-40B4-BE49-F238E27FC236}">
                <a16:creationId xmlns:a16="http://schemas.microsoft.com/office/drawing/2014/main" id="{4D46F2CB-EAE3-4081-8C71-6671B2B23713}"/>
              </a:ext>
            </a:extLst>
          </p:cNvPr>
          <p:cNvSpPr>
            <a:spLocks noGrp="1"/>
          </p:cNvSpPr>
          <p:nvPr>
            <p:ph idx="1"/>
          </p:nvPr>
        </p:nvSpPr>
        <p:spPr>
          <a:xfrm>
            <a:off x="1261872" y="1136342"/>
            <a:ext cx="9764194" cy="4906317"/>
          </a:xfrm>
        </p:spPr>
        <p:txBody>
          <a:bodyPr>
            <a:normAutofit/>
          </a:bodyPr>
          <a:lstStyle/>
          <a:p>
            <a:pPr algn="just"/>
            <a:r>
              <a:rPr lang="en-US" sz="2000" b="0" i="0" u="none" strike="noStrike" baseline="0" dirty="0">
                <a:latin typeface="Perpetua" panose="02020502060401020303" pitchFamily="18" charset="0"/>
              </a:rPr>
              <a:t>The Baron and Kenny method was based on finding the unstandardized coefficients for each relationship and then determining significance using a Sobel test. </a:t>
            </a:r>
          </a:p>
          <a:p>
            <a:pPr algn="just"/>
            <a:r>
              <a:rPr lang="en-US" sz="2000" b="0" i="0" u="none" strike="noStrike" baseline="0" dirty="0">
                <a:latin typeface="Perpetua" panose="02020502060401020303" pitchFamily="18" charset="0"/>
              </a:rPr>
              <a:t>As research has progressed, this method of testing mediation has changed, and Sobel testing has been rejected as a valid means of testing mediation. </a:t>
            </a:r>
          </a:p>
          <a:p>
            <a:pPr algn="just"/>
            <a:r>
              <a:rPr lang="en-US" sz="2000" b="0" i="0" u="none" strike="noStrike" baseline="0" dirty="0">
                <a:latin typeface="Perpetua" panose="02020502060401020303" pitchFamily="18" charset="0"/>
              </a:rPr>
              <a:t>Even the initial steps outlined by Baron and Kenny have changed as well. The first step that the C path needs to be significant is not a requirement anymore. Indirect effects can be present even if a non-significant C path is initially found. </a:t>
            </a:r>
          </a:p>
          <a:p>
            <a:pPr algn="just"/>
            <a:r>
              <a:rPr lang="en-US" sz="2000" b="0" i="0" u="none" strike="noStrike" baseline="0" dirty="0">
                <a:latin typeface="Perpetua" panose="02020502060401020303" pitchFamily="18" charset="0"/>
              </a:rPr>
              <a:t>The justification is based on the idea that there are suppressor effects that prevent the C path from being significant, but the indirect effect is still present. </a:t>
            </a:r>
          </a:p>
          <a:p>
            <a:pPr algn="just"/>
            <a:r>
              <a:rPr lang="en-US" sz="2000" b="0" i="0" u="none" strike="noStrike" baseline="0" dirty="0">
                <a:latin typeface="Perpetua" panose="02020502060401020303" pitchFamily="18" charset="0"/>
              </a:rPr>
              <a:t>The idea that the A path and the B path have to individually be significant has been rejected as well. Hayes (2018) notes that an indirect effect is the product of the A and B paths, and statistical significance of either the A path or the B path is not a requirement for mediation.</a:t>
            </a:r>
            <a:endParaRPr lang="en-US" sz="2000" dirty="0"/>
          </a:p>
        </p:txBody>
      </p:sp>
    </p:spTree>
    <p:extLst>
      <p:ext uri="{BB962C8B-B14F-4D97-AF65-F5344CB8AC3E}">
        <p14:creationId xmlns:p14="http://schemas.microsoft.com/office/powerpoint/2010/main" val="288109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7236-71B7-416E-B466-A483ADFC6F28}"/>
              </a:ext>
            </a:extLst>
          </p:cNvPr>
          <p:cNvSpPr>
            <a:spLocks noGrp="1"/>
          </p:cNvSpPr>
          <p:nvPr>
            <p:ph type="title"/>
          </p:nvPr>
        </p:nvSpPr>
        <p:spPr>
          <a:xfrm>
            <a:off x="1261872" y="365760"/>
            <a:ext cx="9692640" cy="752826"/>
          </a:xfrm>
        </p:spPr>
        <p:txBody>
          <a:bodyPr/>
          <a:lstStyle/>
          <a:p>
            <a:r>
              <a:rPr lang="en-US" b="1" dirty="0"/>
              <a:t>How to Test Mediation</a:t>
            </a:r>
          </a:p>
        </p:txBody>
      </p:sp>
      <p:sp>
        <p:nvSpPr>
          <p:cNvPr id="3" name="Content Placeholder 2">
            <a:extLst>
              <a:ext uri="{FF2B5EF4-FFF2-40B4-BE49-F238E27FC236}">
                <a16:creationId xmlns:a16="http://schemas.microsoft.com/office/drawing/2014/main" id="{AFEC89EA-8EEA-4EA7-BD03-185A4DB31869}"/>
              </a:ext>
            </a:extLst>
          </p:cNvPr>
          <p:cNvSpPr>
            <a:spLocks noGrp="1"/>
          </p:cNvSpPr>
          <p:nvPr>
            <p:ph idx="1"/>
          </p:nvPr>
        </p:nvSpPr>
        <p:spPr>
          <a:xfrm>
            <a:off x="1261871" y="1118586"/>
            <a:ext cx="9692639" cy="5061551"/>
          </a:xfrm>
        </p:spPr>
        <p:txBody>
          <a:bodyPr>
            <a:normAutofit/>
          </a:bodyPr>
          <a:lstStyle/>
          <a:p>
            <a:pPr algn="just"/>
            <a:r>
              <a:rPr lang="en-US" sz="1800" b="0" i="0" u="none" strike="noStrike" baseline="0" dirty="0">
                <a:latin typeface="Perpetua" panose="02020502060401020303" pitchFamily="18" charset="0"/>
              </a:rPr>
              <a:t>The revised method is now concerned with assessing the indirect effect by examining the product of the A path and the B path while controlling for the direct effect of the C path. </a:t>
            </a:r>
          </a:p>
          <a:p>
            <a:pPr algn="just"/>
            <a:r>
              <a:rPr lang="en-US" sz="1800" b="0" i="0" u="none" strike="noStrike" baseline="0" dirty="0">
                <a:latin typeface="Perpetua" panose="02020502060401020303" pitchFamily="18" charset="0"/>
              </a:rPr>
              <a:t>Since the Sobel test is flawed for this type of test, the more accepted approach in mediation testing is to use a bootstrap technique to determine significance. </a:t>
            </a:r>
          </a:p>
          <a:p>
            <a:pPr algn="just"/>
            <a:r>
              <a:rPr lang="en-US" sz="1800" b="0" i="0" u="none" strike="noStrike" baseline="0" dirty="0">
                <a:latin typeface="Perpetua" panose="02020502060401020303" pitchFamily="18" charset="0"/>
              </a:rPr>
              <a:t>A bootstrap technique treats your data sample like a pseudo-population and then takes a random sample with replacement to determine if your indirect effect falls within a confidence interval. </a:t>
            </a:r>
          </a:p>
          <a:p>
            <a:pPr algn="just"/>
            <a:r>
              <a:rPr lang="en-US" sz="1800" b="0" i="0" u="none" strike="noStrike" baseline="0" dirty="0">
                <a:latin typeface="Perpetua" panose="02020502060401020303" pitchFamily="18" charset="0"/>
              </a:rPr>
              <a:t>You can request the number of bootstrap samples to increase the accuracy of predictions (the higher, the better). A bootstrap sample of 5,000 is sufficiently large, and any greater number of samples will produce very little difference. </a:t>
            </a:r>
          </a:p>
          <a:p>
            <a:pPr algn="just"/>
            <a:r>
              <a:rPr lang="en-US" sz="1800" b="0" i="0" u="none" strike="noStrike" baseline="0" dirty="0">
                <a:latin typeface="Perpetua" panose="02020502060401020303" pitchFamily="18" charset="0"/>
              </a:rPr>
              <a:t>Note that with a bootstrap sample, the computer program will generate a completely different sample every time you run the analysis. With 5,000 samples, the differences will be small, but the exact numbers in the results will not be the same if you run the analysis twice. </a:t>
            </a:r>
          </a:p>
          <a:p>
            <a:pPr algn="just"/>
            <a:r>
              <a:rPr lang="en-US" sz="1800" b="0" i="0" u="none" strike="noStrike" baseline="0" dirty="0">
                <a:latin typeface="Perpetua" panose="02020502060401020303" pitchFamily="18" charset="0"/>
              </a:rPr>
              <a:t>To control for this, you can ask AMOS to always use the same “seed” number, which will produce the exact same results if you run the bootstrap analysis again. </a:t>
            </a:r>
            <a:r>
              <a:rPr lang="en-US" sz="1800" b="0" i="1" u="none" strike="noStrike" baseline="0" dirty="0">
                <a:latin typeface="Perpetua" panose="02020502060401020303" pitchFamily="18" charset="0"/>
              </a:rPr>
              <a:t>I will look into seed number in later videos</a:t>
            </a:r>
          </a:p>
        </p:txBody>
      </p:sp>
    </p:spTree>
    <p:extLst>
      <p:ext uri="{BB962C8B-B14F-4D97-AF65-F5344CB8AC3E}">
        <p14:creationId xmlns:p14="http://schemas.microsoft.com/office/powerpoint/2010/main" val="142509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Vie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View</Template>
  <TotalTime>12798</TotalTime>
  <Words>2562</Words>
  <Application>Microsoft Office PowerPoint</Application>
  <PresentationFormat>Widescreen</PresentationFormat>
  <Paragraphs>133</Paragraphs>
  <Slides>20</Slides>
  <Notes>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Century Schoolbook</vt:lpstr>
      <vt:lpstr>Garamond</vt:lpstr>
      <vt:lpstr>Perpetua</vt:lpstr>
      <vt:lpstr>Wingdings 2</vt:lpstr>
      <vt:lpstr>View</vt:lpstr>
      <vt:lpstr>Mediation Analysis Using AMOS</vt:lpstr>
      <vt:lpstr>Introduction to Mediation</vt:lpstr>
      <vt:lpstr>Introduction to Mediation</vt:lpstr>
      <vt:lpstr>Introduction to Mediation</vt:lpstr>
      <vt:lpstr>Forms of Indirect Effects</vt:lpstr>
      <vt:lpstr>Introduction to Mediation</vt:lpstr>
      <vt:lpstr>How to Test Mediation</vt:lpstr>
      <vt:lpstr>Criticism on Baron and Kenny Approach</vt:lpstr>
      <vt:lpstr>How to Test Mediation</vt:lpstr>
      <vt:lpstr>How to Test Mediation</vt:lpstr>
      <vt:lpstr>Analysis Properties</vt:lpstr>
      <vt:lpstr>Bootstrap Properties</vt:lpstr>
      <vt:lpstr>Analyzing the Results</vt:lpstr>
      <vt:lpstr>Indirect Effect</vt:lpstr>
      <vt:lpstr>Analyzing the Output</vt:lpstr>
      <vt:lpstr>Interpretation of Results</vt:lpstr>
      <vt:lpstr>Interpretation of Results</vt:lpstr>
      <vt:lpstr>Interpretation of Results</vt:lpstr>
      <vt:lpstr>How to Report Mediation Analysis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Path Analysis Using AMOS</dc:title>
  <dc:creator>Fawad Latif</dc:creator>
  <cp:lastModifiedBy>Fawad latif</cp:lastModifiedBy>
  <cp:revision>174</cp:revision>
  <dcterms:created xsi:type="dcterms:W3CDTF">2021-11-13T06:18:43Z</dcterms:created>
  <dcterms:modified xsi:type="dcterms:W3CDTF">2021-12-10T11:39:45Z</dcterms:modified>
</cp:coreProperties>
</file>