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345" r:id="rId4"/>
    <p:sldId id="341" r:id="rId5"/>
    <p:sldId id="334" r:id="rId6"/>
    <p:sldId id="335" r:id="rId7"/>
    <p:sldId id="339" r:id="rId8"/>
    <p:sldId id="336" r:id="rId9"/>
    <p:sldId id="337" r:id="rId10"/>
    <p:sldId id="338" r:id="rId11"/>
    <p:sldId id="343" r:id="rId12"/>
    <p:sldId id="344" r:id="rId13"/>
    <p:sldId id="290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s Bernis" initials="YB" lastIdx="2" clrIdx="0">
    <p:extLst>
      <p:ext uri="{19B8F6BF-5375-455C-9EA6-DF929625EA0E}">
        <p15:presenceInfo xmlns:p15="http://schemas.microsoft.com/office/powerpoint/2012/main" userId="S::bernisyulis@peradaban.ac.id::2b7a2251-cc36-4734-a9c7-031381ae2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C3F"/>
    <a:srgbClr val="C00000"/>
    <a:srgbClr val="F3A60D"/>
    <a:srgbClr val="002060"/>
    <a:srgbClr val="ECB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1963D10-B712-4AA7-903F-9559077D9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9A59764-E812-4C26-BF6A-A149AE4B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669B-595D-4E99-B8E3-724DE483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B11A8-750C-4B87-BDE9-173D3F89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BE0D-BE42-4738-AD1A-8FFB6F8C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6F30-5454-4710-9D8A-040C6FD3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D7F5E-56C8-4E06-B2A1-7A047589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A38D-7C65-4F52-9C90-52DB2AD6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A48D2-016B-4F23-B148-E794EA3FC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1DC0-CD83-4396-9DD3-F9A09409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1AB8-0B21-42F0-870E-273CFCF4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FBD6-2631-4C23-BE38-A0AA0AA5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A98BF4-E259-4660-BA51-7DE125F43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7183-D32E-4D7F-946F-49380608E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94A4-D080-4D8B-8DC1-167198E6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CB764-0264-460E-A879-F7E5DDEB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3DCF1-D655-4854-A820-7A642BAD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4913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419350"/>
            <a:ext cx="45862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asil gambar untuk pembangunan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21213"/>
            <a:ext cx="46609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048125" y="-17463"/>
            <a:ext cx="620713" cy="694213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>
            <a:off x="1501775" y="-122238"/>
            <a:ext cx="2547938" cy="7046913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868488" y="-84138"/>
            <a:ext cx="2549525" cy="69802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95788" y="0"/>
            <a:ext cx="619125" cy="673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40">
              <a:defRPr/>
            </a:pPr>
            <a:endParaRPr lang="id-ID" sz="2400">
              <a:solidFill>
                <a:prstClr val="white"/>
              </a:solidFill>
            </a:endParaRPr>
          </a:p>
        </p:txBody>
      </p:sp>
      <p:pic>
        <p:nvPicPr>
          <p:cNvPr id="12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314575"/>
            <a:ext cx="82200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07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65316" y="4947533"/>
            <a:ext cx="8181054" cy="503285"/>
          </a:xfrm>
          <a:ln/>
        </p:spPr>
        <p:txBody>
          <a:bodyPr anchor="ctr" anchorCtr="1"/>
          <a:lstStyle>
            <a:lvl1pPr algn="ctr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None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465317" y="4128433"/>
            <a:ext cx="8157522" cy="426142"/>
          </a:xfrm>
        </p:spPr>
        <p:txBody>
          <a:bodyPr>
            <a:spAutoFit/>
          </a:bodyPr>
          <a:lstStyle>
            <a:lvl1pPr algn="ctr">
              <a:defRPr lang="en-US" sz="2769" kern="1200" dirty="0">
                <a:solidFill>
                  <a:srgbClr val="0070C0"/>
                </a:solidFill>
                <a:ea typeface="Adobe Gothic Std B" pitchFamily="34" charset="-128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456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920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51200"/>
            <a:ext cx="3392488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10"/>
          <p:cNvSpPr>
            <a:spLocks noChangeArrowheads="1"/>
          </p:cNvSpPr>
          <p:nvPr/>
        </p:nvSpPr>
        <p:spPr bwMode="auto">
          <a:xfrm rot="16200000" flipH="1">
            <a:off x="11522869" y="-2381"/>
            <a:ext cx="593725" cy="671513"/>
          </a:xfrm>
          <a:prstGeom prst="rtTriangl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52" tIns="73152" rIns="73152" bIns="73152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id-ID" sz="11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gray">
          <a:xfrm>
            <a:off x="11757025" y="36513"/>
            <a:ext cx="398463" cy="325437"/>
          </a:xfrm>
          <a:prstGeom prst="round2DiagRect">
            <a:avLst/>
          </a:prstGeom>
          <a:noFill/>
          <a:ln w="412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54864" rIns="54864" bIns="54864" anchor="ctr" anchorCtr="1"/>
          <a:lstStyle>
            <a:defPPr>
              <a:defRPr lang="en-US"/>
            </a:defPPr>
            <a:lvl1pPr marR="0" indent="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949101C4-FDB8-4154-A5D3-1455059E0A78}" type="slidenum"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354825" y="2688743"/>
            <a:ext cx="8545189" cy="661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lang="en-US" sz="4800" dirty="0" smtClean="0">
                <a:solidFill>
                  <a:srgbClr val="C00000"/>
                </a:solidFill>
                <a:latin typeface="HelveticaNeue" panose="000004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97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0" y="965199"/>
            <a:ext cx="11141612" cy="5723467"/>
          </a:xfrm>
        </p:spPr>
        <p:txBody>
          <a:bodyPr/>
          <a:lstStyle>
            <a:lvl1pPr marL="266700" indent="-17780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355600" indent="-266700">
              <a:tabLst/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defRPr sz="1600">
                <a:latin typeface="Arial" pitchFamily="34" charset="0"/>
                <a:cs typeface="Arial" pitchFamily="34" charset="0"/>
              </a:defRPr>
            </a:lvl3pPr>
            <a:lvl4pPr marL="898525" indent="-276225"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030" y="226665"/>
            <a:ext cx="9131570" cy="523875"/>
          </a:xfrm>
        </p:spPr>
        <p:txBody>
          <a:bodyPr/>
          <a:lstStyle>
            <a:lvl1pPr>
              <a:defRPr lang="en-US" sz="1700" b="1" kern="1200" dirty="0">
                <a:solidFill>
                  <a:srgbClr val="1F497D"/>
                </a:solidFill>
                <a:latin typeface="Arial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654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391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6113" y="3041650"/>
            <a:ext cx="6126162" cy="531813"/>
          </a:xfrm>
          <a:prstGeom prst="rect">
            <a:avLst/>
          </a:prstGeom>
          <a:noFill/>
        </p:spPr>
        <p:txBody>
          <a:bodyPr lIns="34109" tIns="17057" rIns="34109" bIns="17057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700" b="1">
                <a:solidFill>
                  <a:srgbClr val="000000"/>
                </a:solidFill>
                <a:cs typeface="Arial" pitchFamily="34" charset="0"/>
              </a:rPr>
              <a:t>Kementerian Koordinator Bidang Perekonomian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700" b="1">
                <a:solidFill>
                  <a:srgbClr val="000000"/>
                </a:solidFill>
                <a:cs typeface="Arial" pitchFamily="34" charset="0"/>
              </a:rPr>
              <a:t>Republik Indonesia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700" b="1">
                <a:solidFill>
                  <a:srgbClr val="C00000"/>
                </a:solidFill>
                <a:cs typeface="Arial" pitchFamily="34" charset="0"/>
              </a:rPr>
              <a:t>www.ekon.go.id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700" b="1">
                <a:solidFill>
                  <a:srgbClr val="C00000"/>
                </a:solidFill>
                <a:cs typeface="Arial" pitchFamily="34" charset="0"/>
              </a:rPr>
              <a:t>2016 </a:t>
            </a:r>
          </a:p>
        </p:txBody>
      </p:sp>
      <p:pic>
        <p:nvPicPr>
          <p:cNvPr id="5" name="Picture 2" descr="Berkas:National emblem of Indonesia Garuda Pancasil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952625"/>
            <a:ext cx="10302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524500" y="3548063"/>
            <a:ext cx="1327150" cy="219075"/>
            <a:chOff x="6425203" y="2411899"/>
            <a:chExt cx="994755" cy="219291"/>
          </a:xfrm>
        </p:grpSpPr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203" y="2424071"/>
              <a:ext cx="171186" cy="19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578700" y="2411899"/>
              <a:ext cx="841258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825" b="1" dirty="0">
                  <a:solidFill>
                    <a:srgbClr val="0070C0"/>
                  </a:solidFill>
                  <a:cs typeface="Arial" charset="0"/>
                </a:rPr>
                <a:t>@PerekonomianRI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378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9"/>
          <p:cNvSpPr>
            <a:spLocks noChangeArrowheads="1"/>
          </p:cNvSpPr>
          <p:nvPr/>
        </p:nvSpPr>
        <p:spPr bwMode="auto">
          <a:xfrm rot="16200000" flipH="1">
            <a:off x="11522869" y="-2381"/>
            <a:ext cx="593725" cy="671513"/>
          </a:xfrm>
          <a:prstGeom prst="rtTriangl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52" tIns="73152" rIns="73152" bIns="73152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id-ID" sz="11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gray">
          <a:xfrm>
            <a:off x="11757025" y="36513"/>
            <a:ext cx="398463" cy="325437"/>
          </a:xfrm>
          <a:prstGeom prst="round2DiagRect">
            <a:avLst/>
          </a:prstGeom>
          <a:noFill/>
          <a:ln w="412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54864" rIns="54864" bIns="54864" anchor="ctr" anchorCtr="1"/>
          <a:lstStyle>
            <a:defPPr>
              <a:defRPr lang="en-US"/>
            </a:defPPr>
            <a:lvl1pPr marR="0" indent="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F5052D87-0A43-4FAE-AA0A-F80AC07015A7}" type="slidenum"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667125"/>
            <a:ext cx="1443038" cy="106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039813" y="3667125"/>
            <a:ext cx="11152187" cy="112713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 descr="Berkas:National emblem of Indonesia Garuda Pancasila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255963"/>
            <a:ext cx="852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898293"/>
            <a:ext cx="10024077" cy="66164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>
                <a:solidFill>
                  <a:srgbClr val="0070C0"/>
                </a:solidFill>
              </a:defRPr>
            </a:lvl1pPr>
            <a:lvl2pPr marL="201950" indent="0">
              <a:buNone/>
              <a:defRPr sz="802"/>
            </a:lvl2pPr>
            <a:lvl3pPr marL="403901" indent="0">
              <a:buNone/>
              <a:defRPr sz="717"/>
            </a:lvl3pPr>
            <a:lvl4pPr marL="605851" indent="0">
              <a:buNone/>
              <a:defRPr sz="633"/>
            </a:lvl4pPr>
            <a:lvl5pPr marL="807801" indent="0">
              <a:buNone/>
              <a:defRPr sz="633"/>
            </a:lvl5pPr>
            <a:lvl6pPr marL="1009752" indent="0">
              <a:buNone/>
              <a:defRPr sz="633"/>
            </a:lvl6pPr>
            <a:lvl7pPr marL="1211702" indent="0">
              <a:buNone/>
              <a:defRPr sz="633"/>
            </a:lvl7pPr>
            <a:lvl8pPr marL="1413653" indent="0">
              <a:buNone/>
              <a:defRPr sz="633"/>
            </a:lvl8pPr>
            <a:lvl9pPr marL="1615602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79925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8"/>
          <p:cNvSpPr>
            <a:spLocks noChangeArrowheads="1"/>
          </p:cNvSpPr>
          <p:nvPr/>
        </p:nvSpPr>
        <p:spPr bwMode="auto">
          <a:xfrm flipH="1">
            <a:off x="11574463" y="6284913"/>
            <a:ext cx="590550" cy="550862"/>
          </a:xfrm>
          <a:prstGeom prst="rtTriangl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52" tIns="73152" rIns="73152" bIns="73152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id-ID" sz="11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gray">
          <a:xfrm>
            <a:off x="11793538" y="6510338"/>
            <a:ext cx="398462" cy="327025"/>
          </a:xfrm>
          <a:prstGeom prst="round2DiagRect">
            <a:avLst/>
          </a:prstGeom>
          <a:noFill/>
          <a:ln w="412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54864" rIns="54864" bIns="54864" anchor="ctr" anchorCtr="1"/>
          <a:lstStyle>
            <a:defPPr>
              <a:defRPr lang="en-US"/>
            </a:defPPr>
            <a:lvl1pPr marR="0" indent="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A0E5D12D-094F-4608-9B45-F702E141E808}" type="slidenum"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8663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8263"/>
            <a:ext cx="26336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0"/>
            <a:ext cx="9715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657013" y="6673850"/>
            <a:ext cx="534987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2E5234-5CEA-4925-A01A-14B9D61156B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1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0F86-2731-4734-8111-E4164789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142B-120D-4148-BE9D-5CD7482A0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7633B-B6BD-4732-8906-4345C35F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2032E-EAC1-4D64-9D57-939E6F0B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0E08F-AC4C-4EA7-8905-D3FB4543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0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1"/>
          <p:cNvSpPr>
            <a:spLocks noChangeArrowheads="1"/>
          </p:cNvSpPr>
          <p:nvPr/>
        </p:nvSpPr>
        <p:spPr bwMode="auto">
          <a:xfrm flipH="1">
            <a:off x="11574463" y="6284913"/>
            <a:ext cx="590550" cy="550862"/>
          </a:xfrm>
          <a:prstGeom prst="rtTriangl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52" tIns="73152" rIns="73152" bIns="73152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id-ID" sz="11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11793538" y="6510338"/>
            <a:ext cx="398462" cy="327025"/>
          </a:xfrm>
          <a:prstGeom prst="round2DiagRect">
            <a:avLst/>
          </a:prstGeom>
          <a:noFill/>
          <a:ln w="412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54864" rIns="54864" bIns="54864" anchor="ctr" anchorCtr="1"/>
          <a:lstStyle>
            <a:defPPr>
              <a:defRPr lang="en-US"/>
            </a:defPPr>
            <a:lvl1pPr marR="0" indent="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3B114FCF-6DD0-4313-AC9B-C77C447A197F}" type="slidenum"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9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9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8663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8263"/>
            <a:ext cx="26336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A849D58-FE38-4B9E-8CD3-6794BD1FD4BB}" type="datetime1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2662E13-B721-4B06-8DC2-2872015C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247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520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81641-B65E-F04C-BCD0-F2D499FF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2A1E5D-7DC0-C541-924D-A8A3A7E0A844}" type="datetime1">
              <a:rPr lang="en-ID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itchFamily="34" charset="0"/>
              </a:rPr>
              <a:pPr>
                <a:defRPr/>
              </a:pPr>
              <a:t>24/01/2023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569F-526E-5F4C-95D2-89C62C52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75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63BB-5557-451C-BECA-988CDC8D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AD07-6D4C-4631-830B-E52508A3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144-E76F-4E6A-BE56-04493BE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C7F50-B6DC-43D0-A4CF-EF32901425DA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4866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63BB-5557-451C-BECA-988CDC8D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AD07-6D4C-4631-830B-E52508A3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144-E76F-4E6A-BE56-04493BE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C7F50-B6DC-43D0-A4CF-EF32901425DA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2070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63BB-5557-451C-BECA-988CDC8D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AD07-6D4C-4631-830B-E52508A3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144-E76F-4E6A-BE56-04493BE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C7F50-B6DC-43D0-A4CF-EF32901425DA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82641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66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5718-B655-46AC-99C7-B5463D09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5AC6A-6FFB-492D-AB43-FC7DAF6E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438E-ED51-4BCF-926C-E6278ADD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0598-A753-4BAD-929C-A42E57B4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B7A1-AE36-412F-955C-6ABF03FF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DCDF-1D46-48AC-BB75-03576E02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AC19-B550-40BB-AB32-2CF741A9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6869-8A9F-4A26-8CA2-19CBEB6C6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CCEAD-F8BF-42CF-A39D-A9954913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C5CC2-8DE4-410B-A2AC-B1B2CF5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1B9A-31B9-4687-A0BC-D79D5734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C0A9-A914-4788-926F-8408B992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E2AD-E706-4E9E-A296-5D7CAF8D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9F4C0-0736-44D0-89A2-B9EE337E3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9198B-19BB-4BFA-BD39-1F6D7E3C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F9456-B316-4450-B604-3D786F85E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EE068-B39B-44E7-A416-EC35AD86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775B-34D7-4DA7-8719-09AFCB64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1FBD9-9428-4A65-BD42-89ABF939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D31C-074B-4A68-9A8B-C4278CC3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4CBE5-EC9F-46DF-A2A2-AB5027BE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94F1B-0F9D-416D-B907-EE600094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912D7-8873-4AC5-ACB7-E35767A1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FCC0E-F4C2-4F11-9BDF-644BC56D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7CB3D-9D99-46FC-9086-044CEA8C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F7E7-ED4E-4190-8D47-712FB968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206F-EE54-4BF5-A092-EB0D1555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1FBA-06D1-4AEF-87B1-EDD69654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8808C-FED6-4E36-8114-B0456359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CE46F-AE1B-4855-8944-287765E0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C3B84-207F-4576-9928-16B53921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ECDF3-EEF4-4925-BF8E-4CC2DC1D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7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F762-A803-4501-AFBE-A78FCF5A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C1DDC-C543-451A-9716-AE10F9F5D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658F1-12A3-4459-AF64-A5E8AEA3B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3D513-C258-48BA-A547-5E8DB74F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851AF-F5AB-4704-81B8-9732C0A1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7C4B7-1DA6-4DDC-93AF-80F88ADA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3DBE8-569B-4D8A-B7A1-16A54424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D8BBF-DA2D-441F-9FC9-BBA2F557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7E02-993B-405D-917C-2FB1A5499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595B-D281-4C47-BC15-61A7AC6195F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5CB97-0D24-4B49-BE6E-2A613537F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F502-05B1-4E3E-B377-5CDEC0463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3831-03EB-4693-9A09-35D30C51C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ight Triangle 1"/>
          <p:cNvSpPr>
            <a:spLocks noChangeArrowheads="1"/>
          </p:cNvSpPr>
          <p:nvPr/>
        </p:nvSpPr>
        <p:spPr bwMode="auto">
          <a:xfrm flipH="1">
            <a:off x="11574463" y="6284913"/>
            <a:ext cx="590550" cy="550862"/>
          </a:xfrm>
          <a:prstGeom prst="rtTriangl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3152" tIns="73152" rIns="73152" bIns="73152" anchor="ctr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id-ID" sz="1100" b="1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99717" name="Text Box 5"/>
          <p:cNvSpPr txBox="1">
            <a:spLocks noChangeArrowheads="1"/>
          </p:cNvSpPr>
          <p:nvPr/>
        </p:nvSpPr>
        <p:spPr bwMode="gray">
          <a:xfrm>
            <a:off x="11793538" y="6510338"/>
            <a:ext cx="398462" cy="327025"/>
          </a:xfrm>
          <a:prstGeom prst="round2DiagRect">
            <a:avLst/>
          </a:prstGeom>
          <a:noFill/>
          <a:ln w="412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864" tIns="54864" rIns="54864" bIns="54864" anchor="ctr" anchorCtr="1"/>
          <a:lstStyle>
            <a:defPPr>
              <a:defRPr lang="en-US"/>
            </a:defPPr>
            <a:lvl1pPr marR="0" indent="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C43AC2E5-1D1D-4EF7-A511-426563BF16F1}" type="slidenum">
              <a:rPr lang="en-US" sz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2052" name="Objec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2052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2100" y="947738"/>
            <a:ext cx="11425238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92100" y="292100"/>
            <a:ext cx="84804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055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8663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8263"/>
            <a:ext cx="26336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8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ransition>
    <p:fade/>
  </p:transition>
  <p:txStyles>
    <p:titleStyle>
      <a:lvl1pPr marL="25400" indent="-25400" algn="l" rtl="0" eaLnBrk="0" fontAlgn="base" hangingPunct="0">
        <a:spcBef>
          <a:spcPct val="0"/>
        </a:spcBef>
        <a:spcAft>
          <a:spcPct val="0"/>
        </a:spcAft>
        <a:defRPr lang="en-US" sz="1700" b="1" kern="1200" dirty="0">
          <a:solidFill>
            <a:srgbClr val="1F497D"/>
          </a:solidFill>
          <a:latin typeface="Arial" charset="0"/>
          <a:ea typeface="+mn-ea"/>
          <a:cs typeface="Calibri" pitchFamily="34" charset="0"/>
        </a:defRPr>
      </a:lvl1pPr>
      <a:lvl2pPr marL="25400" indent="-25400"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1F497D"/>
          </a:solidFill>
          <a:latin typeface="Arial" charset="0"/>
          <a:cs typeface="Calibri" pitchFamily="34" charset="0"/>
        </a:defRPr>
      </a:lvl2pPr>
      <a:lvl3pPr marL="25400" indent="-25400"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1F497D"/>
          </a:solidFill>
          <a:latin typeface="Arial" charset="0"/>
          <a:cs typeface="Calibri" pitchFamily="34" charset="0"/>
        </a:defRPr>
      </a:lvl3pPr>
      <a:lvl4pPr marL="25400" indent="-25400"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1F497D"/>
          </a:solidFill>
          <a:latin typeface="Arial" charset="0"/>
          <a:cs typeface="Calibri" pitchFamily="34" charset="0"/>
        </a:defRPr>
      </a:lvl4pPr>
      <a:lvl5pPr marL="25400" indent="-25400" algn="l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1F497D"/>
          </a:solidFill>
          <a:latin typeface="Arial" charset="0"/>
          <a:cs typeface="Calibri" pitchFamily="34" charset="0"/>
        </a:defRPr>
      </a:lvl5pPr>
      <a:lvl6pPr marL="192886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675" b="1">
          <a:solidFill>
            <a:schemeClr val="tx1"/>
          </a:solidFill>
          <a:latin typeface="Arial" charset="0"/>
        </a:defRPr>
      </a:lvl6pPr>
      <a:lvl7pPr marL="385772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675" b="1">
          <a:solidFill>
            <a:schemeClr val="tx1"/>
          </a:solidFill>
          <a:latin typeface="Arial" charset="0"/>
        </a:defRPr>
      </a:lvl7pPr>
      <a:lvl8pPr marL="578659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675" b="1">
          <a:solidFill>
            <a:schemeClr val="tx1"/>
          </a:solidFill>
          <a:latin typeface="Arial" charset="0"/>
        </a:defRPr>
      </a:lvl8pPr>
      <a:lvl9pPr marL="771545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675" b="1">
          <a:solidFill>
            <a:schemeClr val="tx1"/>
          </a:solidFill>
          <a:latin typeface="Arial" charset="0"/>
        </a:defRPr>
      </a:lvl9pPr>
    </p:titleStyle>
    <p:bodyStyle>
      <a:lvl1pPr marL="144463" indent="-144463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lang="en-US" sz="1600" b="1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42875" indent="-1428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120650" algn="l"/>
        </a:tabLst>
        <a:defRPr lang="en-US" sz="1600" dirty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336550" indent="-19208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lang="en-US" sz="1600" dirty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538163" indent="-201613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→"/>
        <a:defRPr lang="en-US" sz="1600" dirty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609600" indent="-98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500">
          <a:solidFill>
            <a:schemeClr val="tx1"/>
          </a:solidFill>
          <a:latin typeface="+mn-lt"/>
          <a:cs typeface="Arial" charset="0"/>
        </a:defRPr>
      </a:lvl5pPr>
      <a:lvl6pPr marL="803023" indent="-9979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506">
          <a:solidFill>
            <a:schemeClr val="tx1"/>
          </a:solidFill>
          <a:latin typeface="+mn-lt"/>
        </a:defRPr>
      </a:lvl6pPr>
      <a:lvl7pPr marL="995909" indent="-9979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506">
          <a:solidFill>
            <a:schemeClr val="tx1"/>
          </a:solidFill>
          <a:latin typeface="+mn-lt"/>
        </a:defRPr>
      </a:lvl7pPr>
      <a:lvl8pPr marL="1188795" indent="-9979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506">
          <a:solidFill>
            <a:schemeClr val="tx1"/>
          </a:solidFill>
          <a:latin typeface="+mn-lt"/>
        </a:defRPr>
      </a:lvl8pPr>
      <a:lvl9pPr marL="1381681" indent="-9979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50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6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72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59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45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30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317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203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88" algn="l" defTabSz="385772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29EBC3B-2406-4BE9-9A68-72979D18A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7"/>
          <a:stretch/>
        </p:blipFill>
        <p:spPr>
          <a:xfrm>
            <a:off x="864081" y="0"/>
            <a:ext cx="11327919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896A693-DB9C-4150-81F4-749810B0F708}"/>
              </a:ext>
            </a:extLst>
          </p:cNvPr>
          <p:cNvSpPr/>
          <p:nvPr/>
        </p:nvSpPr>
        <p:spPr>
          <a:xfrm flipH="1" flipV="1">
            <a:off x="336295" y="0"/>
            <a:ext cx="5394386" cy="6858000"/>
          </a:xfrm>
          <a:custGeom>
            <a:avLst/>
            <a:gdLst>
              <a:gd name="connsiteX0" fmla="*/ 4201065 w 5394386"/>
              <a:gd name="connsiteY0" fmla="*/ 0 h 6858000"/>
              <a:gd name="connsiteX1" fmla="*/ 5394386 w 5394386"/>
              <a:gd name="connsiteY1" fmla="*/ 0 h 6858000"/>
              <a:gd name="connsiteX2" fmla="*/ 5394386 w 5394386"/>
              <a:gd name="connsiteY2" fmla="*/ 6858000 h 6858000"/>
              <a:gd name="connsiteX3" fmla="*/ 4226943 w 5394386"/>
              <a:gd name="connsiteY3" fmla="*/ 6858000 h 6858000"/>
              <a:gd name="connsiteX4" fmla="*/ 4201065 w 5394386"/>
              <a:gd name="connsiteY4" fmla="*/ 6858000 h 6858000"/>
              <a:gd name="connsiteX5" fmla="*/ 0 w 5394386"/>
              <a:gd name="connsiteY5" fmla="*/ 6858000 h 6858000"/>
              <a:gd name="connsiteX6" fmla="*/ 2109141 w 5394386"/>
              <a:gd name="connsiteY6" fmla="*/ 14053 h 6858000"/>
              <a:gd name="connsiteX7" fmla="*/ 2104846 w 5394386"/>
              <a:gd name="connsiteY7" fmla="*/ 0 h 6858000"/>
              <a:gd name="connsiteX8" fmla="*/ 2113472 w 5394386"/>
              <a:gd name="connsiteY8" fmla="*/ 0 h 6858000"/>
              <a:gd name="connsiteX9" fmla="*/ 4201065 w 539438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386" h="6858000">
                <a:moveTo>
                  <a:pt x="4201065" y="0"/>
                </a:moveTo>
                <a:lnTo>
                  <a:pt x="5394386" y="0"/>
                </a:lnTo>
                <a:lnTo>
                  <a:pt x="5394386" y="6858000"/>
                </a:lnTo>
                <a:lnTo>
                  <a:pt x="4226943" y="6858000"/>
                </a:lnTo>
                <a:lnTo>
                  <a:pt x="4201065" y="6858000"/>
                </a:lnTo>
                <a:lnTo>
                  <a:pt x="0" y="6858000"/>
                </a:lnTo>
                <a:lnTo>
                  <a:pt x="2109141" y="14053"/>
                </a:lnTo>
                <a:lnTo>
                  <a:pt x="2104846" y="0"/>
                </a:lnTo>
                <a:lnTo>
                  <a:pt x="2113472" y="0"/>
                </a:lnTo>
                <a:lnTo>
                  <a:pt x="4201065" y="0"/>
                </a:lnTo>
                <a:close/>
              </a:path>
            </a:pathLst>
          </a:custGeom>
          <a:solidFill>
            <a:srgbClr val="F3A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E8B4A54-C3BA-47F4-8C35-AD28B3E9A5FC}"/>
              </a:ext>
            </a:extLst>
          </p:cNvPr>
          <p:cNvSpPr/>
          <p:nvPr/>
        </p:nvSpPr>
        <p:spPr>
          <a:xfrm flipH="1" flipV="1">
            <a:off x="0" y="13855"/>
            <a:ext cx="5394386" cy="6858000"/>
          </a:xfrm>
          <a:custGeom>
            <a:avLst/>
            <a:gdLst>
              <a:gd name="connsiteX0" fmla="*/ 4201065 w 5394386"/>
              <a:gd name="connsiteY0" fmla="*/ 0 h 6858000"/>
              <a:gd name="connsiteX1" fmla="*/ 5394386 w 5394386"/>
              <a:gd name="connsiteY1" fmla="*/ 0 h 6858000"/>
              <a:gd name="connsiteX2" fmla="*/ 5394386 w 5394386"/>
              <a:gd name="connsiteY2" fmla="*/ 6858000 h 6858000"/>
              <a:gd name="connsiteX3" fmla="*/ 4226943 w 5394386"/>
              <a:gd name="connsiteY3" fmla="*/ 6858000 h 6858000"/>
              <a:gd name="connsiteX4" fmla="*/ 4201065 w 5394386"/>
              <a:gd name="connsiteY4" fmla="*/ 6858000 h 6858000"/>
              <a:gd name="connsiteX5" fmla="*/ 0 w 5394386"/>
              <a:gd name="connsiteY5" fmla="*/ 6858000 h 6858000"/>
              <a:gd name="connsiteX6" fmla="*/ 2109141 w 5394386"/>
              <a:gd name="connsiteY6" fmla="*/ 14053 h 6858000"/>
              <a:gd name="connsiteX7" fmla="*/ 2104846 w 5394386"/>
              <a:gd name="connsiteY7" fmla="*/ 0 h 6858000"/>
              <a:gd name="connsiteX8" fmla="*/ 2113472 w 5394386"/>
              <a:gd name="connsiteY8" fmla="*/ 0 h 6858000"/>
              <a:gd name="connsiteX9" fmla="*/ 4201065 w 539438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4386" h="6858000">
                <a:moveTo>
                  <a:pt x="4201065" y="0"/>
                </a:moveTo>
                <a:lnTo>
                  <a:pt x="5394386" y="0"/>
                </a:lnTo>
                <a:lnTo>
                  <a:pt x="5394386" y="6858000"/>
                </a:lnTo>
                <a:lnTo>
                  <a:pt x="4226943" y="6858000"/>
                </a:lnTo>
                <a:lnTo>
                  <a:pt x="4201065" y="6858000"/>
                </a:lnTo>
                <a:lnTo>
                  <a:pt x="0" y="6858000"/>
                </a:lnTo>
                <a:lnTo>
                  <a:pt x="2109141" y="14053"/>
                </a:lnTo>
                <a:lnTo>
                  <a:pt x="2104846" y="0"/>
                </a:lnTo>
                <a:lnTo>
                  <a:pt x="2113472" y="0"/>
                </a:lnTo>
                <a:lnTo>
                  <a:pt x="4201065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061F40-447C-4EA3-9373-C09E7144BFB2}"/>
              </a:ext>
            </a:extLst>
          </p:cNvPr>
          <p:cNvGrpSpPr/>
          <p:nvPr/>
        </p:nvGrpSpPr>
        <p:grpSpPr>
          <a:xfrm>
            <a:off x="2447662" y="5460783"/>
            <a:ext cx="1611704" cy="1414732"/>
            <a:chOff x="2244303" y="5443268"/>
            <a:chExt cx="1611704" cy="1414732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DF2C182-8373-45E1-8298-B6F26A2FF222}"/>
                </a:ext>
              </a:extLst>
            </p:cNvPr>
            <p:cNvSpPr/>
            <p:nvPr/>
          </p:nvSpPr>
          <p:spPr>
            <a:xfrm>
              <a:off x="2244303" y="5443268"/>
              <a:ext cx="1500996" cy="141473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DF91285-80AA-42AD-993F-931AB91B629B}"/>
                </a:ext>
              </a:extLst>
            </p:cNvPr>
            <p:cNvSpPr/>
            <p:nvPr/>
          </p:nvSpPr>
          <p:spPr>
            <a:xfrm rot="10800000">
              <a:off x="2986175" y="5443268"/>
              <a:ext cx="869832" cy="906106"/>
            </a:xfrm>
            <a:custGeom>
              <a:avLst/>
              <a:gdLst>
                <a:gd name="connsiteX0" fmla="*/ 0 w 869832"/>
                <a:gd name="connsiteY0" fmla="*/ 819842 h 819842"/>
                <a:gd name="connsiteX1" fmla="*/ 434916 w 869832"/>
                <a:gd name="connsiteY1" fmla="*/ 0 h 819842"/>
                <a:gd name="connsiteX2" fmla="*/ 869832 w 869832"/>
                <a:gd name="connsiteY2" fmla="*/ 819842 h 819842"/>
                <a:gd name="connsiteX3" fmla="*/ 0 w 869832"/>
                <a:gd name="connsiteY3" fmla="*/ 819842 h 819842"/>
                <a:gd name="connsiteX0" fmla="*/ 0 w 869832"/>
                <a:gd name="connsiteY0" fmla="*/ 906106 h 906106"/>
                <a:gd name="connsiteX1" fmla="*/ 391784 w 869832"/>
                <a:gd name="connsiteY1" fmla="*/ 0 h 906106"/>
                <a:gd name="connsiteX2" fmla="*/ 869832 w 869832"/>
                <a:gd name="connsiteY2" fmla="*/ 906106 h 906106"/>
                <a:gd name="connsiteX3" fmla="*/ 0 w 869832"/>
                <a:gd name="connsiteY3" fmla="*/ 906106 h 90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832" h="906106">
                  <a:moveTo>
                    <a:pt x="0" y="906106"/>
                  </a:moveTo>
                  <a:lnTo>
                    <a:pt x="391784" y="0"/>
                  </a:lnTo>
                  <a:lnTo>
                    <a:pt x="869832" y="906106"/>
                  </a:lnTo>
                  <a:lnTo>
                    <a:pt x="0" y="906106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5F7401-B36B-4EDA-A07F-F703C6C7F4D5}"/>
              </a:ext>
            </a:extLst>
          </p:cNvPr>
          <p:cNvGrpSpPr/>
          <p:nvPr/>
        </p:nvGrpSpPr>
        <p:grpSpPr>
          <a:xfrm>
            <a:off x="4996851" y="0"/>
            <a:ext cx="1611538" cy="1414732"/>
            <a:chOff x="4996851" y="0"/>
            <a:chExt cx="1611538" cy="1414732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00180A7-3A4D-4A94-988B-18A6977E10FB}"/>
                </a:ext>
              </a:extLst>
            </p:cNvPr>
            <p:cNvSpPr/>
            <p:nvPr/>
          </p:nvSpPr>
          <p:spPr>
            <a:xfrm rot="10800000">
              <a:off x="5107393" y="0"/>
              <a:ext cx="1500996" cy="141473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0">
              <a:extLst>
                <a:ext uri="{FF2B5EF4-FFF2-40B4-BE49-F238E27FC236}">
                  <a16:creationId xmlns:a16="http://schemas.microsoft.com/office/drawing/2014/main" id="{1601F1A4-CB7C-4683-BA13-124513D69837}"/>
                </a:ext>
              </a:extLst>
            </p:cNvPr>
            <p:cNvSpPr/>
            <p:nvPr/>
          </p:nvSpPr>
          <p:spPr>
            <a:xfrm>
              <a:off x="4996851" y="508626"/>
              <a:ext cx="869832" cy="906106"/>
            </a:xfrm>
            <a:custGeom>
              <a:avLst/>
              <a:gdLst>
                <a:gd name="connsiteX0" fmla="*/ 0 w 869832"/>
                <a:gd name="connsiteY0" fmla="*/ 819842 h 819842"/>
                <a:gd name="connsiteX1" fmla="*/ 434916 w 869832"/>
                <a:gd name="connsiteY1" fmla="*/ 0 h 819842"/>
                <a:gd name="connsiteX2" fmla="*/ 869832 w 869832"/>
                <a:gd name="connsiteY2" fmla="*/ 819842 h 819842"/>
                <a:gd name="connsiteX3" fmla="*/ 0 w 869832"/>
                <a:gd name="connsiteY3" fmla="*/ 819842 h 819842"/>
                <a:gd name="connsiteX0" fmla="*/ 0 w 869832"/>
                <a:gd name="connsiteY0" fmla="*/ 906106 h 906106"/>
                <a:gd name="connsiteX1" fmla="*/ 391784 w 869832"/>
                <a:gd name="connsiteY1" fmla="*/ 0 h 906106"/>
                <a:gd name="connsiteX2" fmla="*/ 869832 w 869832"/>
                <a:gd name="connsiteY2" fmla="*/ 906106 h 906106"/>
                <a:gd name="connsiteX3" fmla="*/ 0 w 869832"/>
                <a:gd name="connsiteY3" fmla="*/ 906106 h 90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832" h="906106">
                  <a:moveTo>
                    <a:pt x="0" y="906106"/>
                  </a:moveTo>
                  <a:lnTo>
                    <a:pt x="391784" y="0"/>
                  </a:lnTo>
                  <a:lnTo>
                    <a:pt x="869832" y="906106"/>
                  </a:lnTo>
                  <a:lnTo>
                    <a:pt x="0" y="906106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lowchart: Data 13">
            <a:extLst>
              <a:ext uri="{FF2B5EF4-FFF2-40B4-BE49-F238E27FC236}">
                <a16:creationId xmlns:a16="http://schemas.microsoft.com/office/drawing/2014/main" id="{CCC3806A-9EBE-4256-BFE5-0651C3A2F61C}"/>
              </a:ext>
            </a:extLst>
          </p:cNvPr>
          <p:cNvSpPr/>
          <p:nvPr/>
        </p:nvSpPr>
        <p:spPr>
          <a:xfrm rot="1011815" flipH="1">
            <a:off x="7087018" y="-217050"/>
            <a:ext cx="60375" cy="7239462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957EED2-A966-4B3D-97C8-205DA8AC1264}"/>
              </a:ext>
            </a:extLst>
          </p:cNvPr>
          <p:cNvSpPr/>
          <p:nvPr/>
        </p:nvSpPr>
        <p:spPr>
          <a:xfrm rot="1011815" flipH="1">
            <a:off x="9711001" y="-217389"/>
            <a:ext cx="60015" cy="7257655"/>
          </a:xfrm>
          <a:prstGeom prst="flowChartInputOutp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4EAD3-0352-4D5A-BEC6-E6D4DECDC084}"/>
              </a:ext>
            </a:extLst>
          </p:cNvPr>
          <p:cNvSpPr txBox="1"/>
          <p:nvPr/>
        </p:nvSpPr>
        <p:spPr>
          <a:xfrm>
            <a:off x="162220" y="1675779"/>
            <a:ext cx="426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MENYIAPKAN SDM DI ERA INDUSTRI 4.0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4582EE-A2A1-87C2-6C32-55BA1E462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0" y="288265"/>
            <a:ext cx="1802043" cy="9061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E74707-91F6-663F-FD79-8B9CE6C5CFF3}"/>
              </a:ext>
            </a:extLst>
          </p:cNvPr>
          <p:cNvSpPr txBox="1"/>
          <p:nvPr/>
        </p:nvSpPr>
        <p:spPr>
          <a:xfrm>
            <a:off x="125100" y="6369680"/>
            <a:ext cx="2488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Bumiayu</a:t>
            </a:r>
            <a:r>
              <a:rPr lang="en-US" sz="1600" b="1" dirty="0">
                <a:solidFill>
                  <a:schemeClr val="bg1"/>
                </a:solidFill>
              </a:rPr>
              <a:t>, 15 </a:t>
            </a:r>
            <a:r>
              <a:rPr lang="en-US" sz="1600" b="1" dirty="0" err="1">
                <a:solidFill>
                  <a:schemeClr val="bg1"/>
                </a:solidFill>
              </a:rPr>
              <a:t>Juli</a:t>
            </a:r>
            <a:r>
              <a:rPr lang="en-US" sz="1600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320601-927E-5AEF-B849-D9076096704B}"/>
              </a:ext>
            </a:extLst>
          </p:cNvPr>
          <p:cNvSpPr txBox="1"/>
          <p:nvPr/>
        </p:nvSpPr>
        <p:spPr>
          <a:xfrm>
            <a:off x="41726" y="3822933"/>
            <a:ext cx="426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Oleh 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Yulis </a:t>
            </a:r>
            <a:r>
              <a:rPr lang="en-US" sz="2400" b="1" dirty="0" err="1">
                <a:solidFill>
                  <a:schemeClr val="bg1"/>
                </a:solidFill>
              </a:rPr>
              <a:t>Maulida</a:t>
            </a:r>
            <a:r>
              <a:rPr lang="en-US" sz="2400" b="1" dirty="0">
                <a:solidFill>
                  <a:schemeClr val="bg1"/>
                </a:solidFill>
              </a:rPr>
              <a:t> Berniz, S.E., M.M</a:t>
            </a:r>
          </a:p>
        </p:txBody>
      </p:sp>
    </p:spTree>
    <p:extLst>
      <p:ext uri="{BB962C8B-B14F-4D97-AF65-F5344CB8AC3E}">
        <p14:creationId xmlns:p14="http://schemas.microsoft.com/office/powerpoint/2010/main" val="355435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7017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5 </a:t>
            </a:r>
            <a:r>
              <a:rPr lang="en-US" sz="2800" b="1" dirty="0" err="1">
                <a:latin typeface="+mn-lt"/>
              </a:rPr>
              <a:t>Sektor</a:t>
            </a:r>
            <a:r>
              <a:rPr lang="en-US" sz="2800" b="1" dirty="0">
                <a:latin typeface="+mn-lt"/>
              </a:rPr>
              <a:t> Utama </a:t>
            </a:r>
            <a:r>
              <a:rPr lang="en-US" sz="2800" b="1" dirty="0" err="1">
                <a:latin typeface="+mn-lt"/>
              </a:rPr>
              <a:t>Sebagai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Sektor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Fokus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Untuk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“</a:t>
            </a:r>
            <a:r>
              <a:rPr lang="en-GB" sz="2800" b="1" dirty="0">
                <a:latin typeface="+mn-lt"/>
              </a:rPr>
              <a:t>Making Indonesia 4.0”</a:t>
            </a:r>
            <a:br>
              <a:rPr lang="en-US" sz="2800" b="1" dirty="0">
                <a:latin typeface="+mn-lt"/>
              </a:rPr>
            </a:br>
            <a:br>
              <a:rPr lang="en-US" altLang="en-US" sz="2800" b="1" dirty="0">
                <a:latin typeface="+mn-lt"/>
              </a:rPr>
            </a:br>
            <a:endParaRPr lang="en-ID" sz="2800" b="1" dirty="0">
              <a:latin typeface="+mn-lt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344B0F4-43D4-36A2-46DB-F9972902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926F04-0348-6FD1-AEA9-81CA226DF2FF}"/>
              </a:ext>
            </a:extLst>
          </p:cNvPr>
          <p:cNvSpPr txBox="1"/>
          <p:nvPr/>
        </p:nvSpPr>
        <p:spPr>
          <a:xfrm>
            <a:off x="510451" y="2479385"/>
            <a:ext cx="1911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MEREFORMASI LEMBAGA PENDIDIKAN &amp; PELATIHAN VOKASI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788339-93A8-306E-8E59-94AE9AABDDE3}"/>
              </a:ext>
            </a:extLst>
          </p:cNvPr>
          <p:cNvSpPr txBox="1"/>
          <p:nvPr/>
        </p:nvSpPr>
        <p:spPr>
          <a:xfrm>
            <a:off x="557771" y="3157307"/>
            <a:ext cx="19119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Kurikulum bersama industri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ToT Guru/Dosen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7B9803-7A25-88F1-1FBB-6BC4F6957FF2}"/>
              </a:ext>
            </a:extLst>
          </p:cNvPr>
          <p:cNvSpPr txBox="1"/>
          <p:nvPr/>
        </p:nvSpPr>
        <p:spPr>
          <a:xfrm>
            <a:off x="2876288" y="2471152"/>
            <a:ext cx="1781680" cy="55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MENGEMBANGKAN BERBAGAI  STANDAR KOMPETENSI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A08617-8C67-FD2A-82A0-2F314A74F6F0}"/>
              </a:ext>
            </a:extLst>
          </p:cNvPr>
          <p:cNvSpPr txBox="1"/>
          <p:nvPr/>
        </p:nvSpPr>
        <p:spPr>
          <a:xfrm>
            <a:off x="2700557" y="3108243"/>
            <a:ext cx="198400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&amp; menetapkan berbagai kompetensi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Membakukan langkah/mekanisme akreditasi 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B5460C-44CC-B661-A5AF-F5D1A6A4F87B}"/>
              </a:ext>
            </a:extLst>
          </p:cNvPr>
          <p:cNvSpPr txBox="1"/>
          <p:nvPr/>
        </p:nvSpPr>
        <p:spPr>
          <a:xfrm>
            <a:off x="4877321" y="2479385"/>
            <a:ext cx="2189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MEMBAKUKAN MODEL KERJASAMA SARANA &amp; PRASARANA DENGAN INDUSTRI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FAE190-6735-7DEF-561A-1C11E1471A90}"/>
              </a:ext>
            </a:extLst>
          </p:cNvPr>
          <p:cNvSpPr txBox="1"/>
          <p:nvPr/>
        </p:nvSpPr>
        <p:spPr>
          <a:xfrm>
            <a:off x="4927615" y="3096293"/>
            <a:ext cx="2151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Menetapkan beberapa model kerjasama dengan industri 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Mengoptimalkan Keterlibatan Industri 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E7F7BC-2CAA-AE74-F2FF-A703A621EF4B}"/>
              </a:ext>
            </a:extLst>
          </p:cNvPr>
          <p:cNvSpPr txBox="1"/>
          <p:nvPr/>
        </p:nvSpPr>
        <p:spPr>
          <a:xfrm>
            <a:off x="7357022" y="2498645"/>
            <a:ext cx="15970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MEMBAKUKAN MEKANISME PEMAGANGAN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30BC5A-09F3-15B1-FF38-5DF6F8F960D3}"/>
              </a:ext>
            </a:extLst>
          </p:cNvPr>
          <p:cNvSpPr txBox="1"/>
          <p:nvPr/>
        </p:nvSpPr>
        <p:spPr>
          <a:xfrm>
            <a:off x="7248984" y="3139143"/>
            <a:ext cx="20883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Menetapkan template/model peran dunia usaha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ToT Instruktur Pemagangan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AC3D34A-2EF4-03C9-1383-E5DFC99BF10B}"/>
              </a:ext>
            </a:extLst>
          </p:cNvPr>
          <p:cNvSpPr txBox="1"/>
          <p:nvPr/>
        </p:nvSpPr>
        <p:spPr>
          <a:xfrm>
            <a:off x="9365673" y="2509383"/>
            <a:ext cx="2341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AU" sz="1000" b="1" kern="0" dirty="0">
                <a:solidFill>
                  <a:prstClr val="white"/>
                </a:solidFill>
                <a:cs typeface="Arial"/>
              </a:rPr>
              <a:t>M</a:t>
            </a:r>
            <a:r>
              <a:rPr lang="id-ID" sz="1000" b="1" kern="0" dirty="0">
                <a:solidFill>
                  <a:prstClr val="white"/>
                </a:solidFill>
                <a:cs typeface="Arial"/>
              </a:rPr>
              <a:t>ENINGKATKAN </a:t>
            </a:r>
          </a:p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PENDANAAN  &amp; KOORDINASI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131AD6-89AB-84CC-A2BA-FB9D46CD651D}"/>
              </a:ext>
            </a:extLst>
          </p:cNvPr>
          <p:cNvSpPr txBox="1"/>
          <p:nvPr/>
        </p:nvSpPr>
        <p:spPr>
          <a:xfrm>
            <a:off x="9467359" y="3157307"/>
            <a:ext cx="2040734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Insentif pajak bagi Industri</a:t>
            </a:r>
          </a:p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Skema Pendanaan yang</a:t>
            </a:r>
            <a:r>
              <a:rPr lang="id-ID" altLang="en-US" sz="1000" i="1" dirty="0">
                <a:solidFill>
                  <a:prstClr val="white"/>
                </a:solidFill>
                <a:cs typeface="Arial" panose="020B0604020202020204" pitchFamily="34" charset="0"/>
              </a:rPr>
              <a:t> sustainable</a:t>
            </a:r>
          </a:p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Membentuk komite vokasi di pusat &amp; daerah</a:t>
            </a:r>
            <a:endParaRPr lang="id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informasi pasar kerja (online job plattform)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CECF74-D267-287F-C98F-628EB803AA2E}"/>
              </a:ext>
            </a:extLst>
          </p:cNvPr>
          <p:cNvGrpSpPr/>
          <p:nvPr/>
        </p:nvGrpSpPr>
        <p:grpSpPr>
          <a:xfrm>
            <a:off x="510450" y="935755"/>
            <a:ext cx="11307477" cy="5567749"/>
            <a:chOff x="14457" y="1127228"/>
            <a:chExt cx="12075787" cy="534595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708BA7D-C9C1-D8D2-C24B-588A6D9AE831}"/>
                </a:ext>
              </a:extLst>
            </p:cNvPr>
            <p:cNvSpPr/>
            <p:nvPr/>
          </p:nvSpPr>
          <p:spPr>
            <a:xfrm>
              <a:off x="14457" y="1127228"/>
              <a:ext cx="11716517" cy="5345952"/>
            </a:xfrm>
            <a:prstGeom prst="rect">
              <a:avLst/>
            </a:prstGeom>
            <a:solidFill>
              <a:schemeClr val="bg1"/>
            </a:solidFill>
            <a:ln w="6350" cap="flat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endParaRPr lang="en-GB" sz="1956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B4E3A4C-0D00-4293-C694-A5D1B1D6A420}"/>
                </a:ext>
              </a:extLst>
            </p:cNvPr>
            <p:cNvGrpSpPr/>
            <p:nvPr/>
          </p:nvGrpSpPr>
          <p:grpSpPr>
            <a:xfrm>
              <a:off x="253838" y="3237581"/>
              <a:ext cx="11836406" cy="1004641"/>
              <a:chOff x="281975" y="3462665"/>
              <a:chExt cx="11836406" cy="85699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FCD59B2-68D5-6B8A-5B39-6F8F6784EE87}"/>
                  </a:ext>
                </a:extLst>
              </p:cNvPr>
              <p:cNvSpPr/>
              <p:nvPr/>
            </p:nvSpPr>
            <p:spPr>
              <a:xfrm>
                <a:off x="3084936" y="3497603"/>
                <a:ext cx="8541228" cy="81462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8575" cap="flat">
                <a:solidFill>
                  <a:schemeClr val="bg2">
                    <a:lumMod val="20000"/>
                    <a:lumOff val="80000"/>
                  </a:schemeClr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2844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471B3FD-A343-3896-7D4B-AA8E9801EC51}"/>
                  </a:ext>
                </a:extLst>
              </p:cNvPr>
              <p:cNvSpPr/>
              <p:nvPr/>
            </p:nvSpPr>
            <p:spPr>
              <a:xfrm>
                <a:off x="447860" y="3497603"/>
                <a:ext cx="1230796" cy="814622"/>
              </a:xfrm>
              <a:prstGeom prst="rect">
                <a:avLst/>
              </a:prstGeom>
              <a:solidFill>
                <a:srgbClr val="9B1717"/>
              </a:solidFill>
              <a:ln w="28575" cap="flat">
                <a:solidFill>
                  <a:schemeClr val="bg2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02610C6-B9B4-7CF7-67BE-1E164EA80297}"/>
                  </a:ext>
                </a:extLst>
              </p:cNvPr>
              <p:cNvSpPr/>
              <p:nvPr/>
            </p:nvSpPr>
            <p:spPr>
              <a:xfrm>
                <a:off x="281975" y="3462665"/>
                <a:ext cx="296959" cy="3228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38100" dir="2699985" algn="ctr" rotWithShape="0">
                        <a:schemeClr val="tx1">
                          <a:alpha val="40000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489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F4FFD7E-765B-438B-EE49-BDB6C85C6A00}"/>
                  </a:ext>
                </a:extLst>
              </p:cNvPr>
              <p:cNvSpPr/>
              <p:nvPr/>
            </p:nvSpPr>
            <p:spPr>
              <a:xfrm>
                <a:off x="1438146" y="3497603"/>
                <a:ext cx="2255007" cy="814622"/>
              </a:xfrm>
              <a:prstGeom prst="rect">
                <a:avLst/>
              </a:prstGeom>
              <a:solidFill>
                <a:srgbClr val="9B1717"/>
              </a:solidFill>
              <a:ln w="28575" cap="flat">
                <a:solidFill>
                  <a:schemeClr val="bg2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0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8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Otomotif</a:t>
                </a:r>
                <a:endParaRPr kumimoji="1" lang="en-GB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AC8BD55-9418-28B3-AC09-4C239D2CDADE}"/>
                  </a:ext>
                </a:extLst>
              </p:cNvPr>
              <p:cNvGrpSpPr/>
              <p:nvPr/>
            </p:nvGrpSpPr>
            <p:grpSpPr>
              <a:xfrm>
                <a:off x="576731" y="3565522"/>
                <a:ext cx="772542" cy="630407"/>
                <a:chOff x="485707" y="3105155"/>
                <a:chExt cx="579407" cy="435400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FAAB4FAA-CA8F-F2C3-D656-1B19E065C4C4}"/>
                    </a:ext>
                  </a:extLst>
                </p:cNvPr>
                <p:cNvSpPr/>
                <p:nvPr/>
              </p:nvSpPr>
              <p:spPr>
                <a:xfrm>
                  <a:off x="485707" y="3105155"/>
                  <a:ext cx="579407" cy="4354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noFill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endParaRPr kumimoji="1" lang="en-GB" sz="1777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12" name="Picture 6" descr="Hasil gambar untuk automotive">
                  <a:extLst>
                    <a:ext uri="{FF2B5EF4-FFF2-40B4-BE49-F238E27FC236}">
                      <a16:creationId xmlns:a16="http://schemas.microsoft.com/office/drawing/2014/main" id="{19567410-5AF5-4256-F933-2DEC34A5A0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245" y="3179720"/>
                  <a:ext cx="514545" cy="291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F255DB5-8C2E-816F-2246-1C3EB5D6CCAD}"/>
                  </a:ext>
                </a:extLst>
              </p:cNvPr>
              <p:cNvSpPr txBox="1"/>
              <p:nvPr/>
            </p:nvSpPr>
            <p:spPr>
              <a:xfrm>
                <a:off x="3839928" y="3754881"/>
                <a:ext cx="8278453" cy="564775"/>
              </a:xfrm>
              <a:prstGeom prst="rect">
                <a:avLst/>
              </a:prstGeom>
              <a:noFill/>
              <a:ln w="6350" cap="flat">
                <a:noFill/>
                <a:miter lim="800000"/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67"/>
                  </a:spcBef>
                  <a:buClr>
                    <a:schemeClr val="bg2"/>
                  </a:buClr>
                </a:pPr>
                <a:r>
                  <a:rPr lang="en-US" sz="2489" b="1" dirty="0" err="1"/>
                  <a:t>Menjadi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pemain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terkemuka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dalam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ekspor</a:t>
                </a:r>
                <a:r>
                  <a:rPr lang="en-US" sz="2489" b="1" dirty="0"/>
                  <a:t> ICE (</a:t>
                </a:r>
                <a:r>
                  <a:rPr lang="en-US" sz="2489" b="1" dirty="0" err="1"/>
                  <a:t>konversi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energi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kimia</a:t>
                </a:r>
                <a:r>
                  <a:rPr lang="en-US" sz="2489" b="1" dirty="0"/>
                  <a:t> pada </a:t>
                </a:r>
                <a:r>
                  <a:rPr lang="en-US" sz="2489" b="1" dirty="0" err="1"/>
                  <a:t>bahan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bakar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menjadi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mekanis</a:t>
                </a:r>
                <a:r>
                  <a:rPr lang="en-US" sz="2489" b="1" dirty="0"/>
                  <a:t>) dan EV</a:t>
                </a: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6EA4A4-CE8B-19E3-E6E7-390A30860493}"/>
                </a:ext>
              </a:extLst>
            </p:cNvPr>
            <p:cNvSpPr/>
            <p:nvPr/>
          </p:nvSpPr>
          <p:spPr>
            <a:xfrm>
              <a:off x="439326" y="5231369"/>
              <a:ext cx="958029" cy="828803"/>
            </a:xfrm>
            <a:prstGeom prst="rect">
              <a:avLst/>
            </a:prstGeom>
            <a:solidFill>
              <a:srgbClr val="9F5103"/>
            </a:solidFill>
            <a:ln w="28575" cap="flat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CA0599F-B6FD-4023-7AE0-02E1E00924AD}"/>
                </a:ext>
              </a:extLst>
            </p:cNvPr>
            <p:cNvSpPr/>
            <p:nvPr/>
          </p:nvSpPr>
          <p:spPr>
            <a:xfrm>
              <a:off x="279772" y="5198819"/>
              <a:ext cx="296959" cy="322827"/>
            </a:xfrm>
            <a:prstGeom prst="ellipse">
              <a:avLst/>
            </a:prstGeom>
            <a:solidFill>
              <a:srgbClr val="9F5103"/>
            </a:solidFill>
            <a:ln w="28575" cap="flat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kumimoji="1" lang="en-GB" sz="2489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0786520-BB69-1588-39C6-1F0DED99B293}"/>
                </a:ext>
              </a:extLst>
            </p:cNvPr>
            <p:cNvSpPr/>
            <p:nvPr/>
          </p:nvSpPr>
          <p:spPr>
            <a:xfrm>
              <a:off x="1429612" y="5231369"/>
              <a:ext cx="2255007" cy="828803"/>
            </a:xfrm>
            <a:prstGeom prst="rect">
              <a:avLst/>
            </a:prstGeom>
            <a:solidFill>
              <a:srgbClr val="9F5103"/>
            </a:solidFill>
            <a:ln w="28575" cap="flat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130048" rIns="0" bIns="1300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kumimoji="1" lang="en-GB" sz="28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Elektronik</a:t>
              </a:r>
              <a:endParaRPr kumimoji="1"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E52DEBA-1839-9E93-B801-B3A09F4F89E3}"/>
                </a:ext>
              </a:extLst>
            </p:cNvPr>
            <p:cNvGrpSpPr/>
            <p:nvPr/>
          </p:nvGrpSpPr>
          <p:grpSpPr>
            <a:xfrm>
              <a:off x="576731" y="5309056"/>
              <a:ext cx="744405" cy="689408"/>
              <a:chOff x="485707" y="4365373"/>
              <a:chExt cx="665119" cy="4354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308B58ED-DCE3-7D8C-9AE7-950992322F9C}"/>
                  </a:ext>
                </a:extLst>
              </p:cNvPr>
              <p:cNvSpPr/>
              <p:nvPr/>
            </p:nvSpPr>
            <p:spPr>
              <a:xfrm>
                <a:off x="485707" y="4365373"/>
                <a:ext cx="665119" cy="43540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noFill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777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4" name="Picture 4" descr="Hasil gambar untuk electronics">
                <a:extLst>
                  <a:ext uri="{FF2B5EF4-FFF2-40B4-BE49-F238E27FC236}">
                    <a16:creationId xmlns:a16="http://schemas.microsoft.com/office/drawing/2014/main" id="{6F5E0255-8D8D-5956-7982-3D63CA8B6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793" y="4444589"/>
                <a:ext cx="558782" cy="245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D0DC16-28F7-5893-F8D3-675897FAD834}"/>
                </a:ext>
              </a:extLst>
            </p:cNvPr>
            <p:cNvSpPr txBox="1"/>
            <p:nvPr/>
          </p:nvSpPr>
          <p:spPr>
            <a:xfrm>
              <a:off x="3839928" y="5499591"/>
              <a:ext cx="7787067" cy="662079"/>
            </a:xfrm>
            <a:prstGeom prst="rect">
              <a:avLst/>
            </a:prstGeom>
            <a:noFill/>
            <a:ln w="6350" cap="flat">
              <a:noFill/>
              <a:miter lim="800000"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67"/>
                </a:spcBef>
                <a:buClr>
                  <a:schemeClr val="bg2"/>
                </a:buClr>
              </a:pPr>
              <a:r>
                <a:rPr lang="en-US" sz="2489" b="1" dirty="0" err="1"/>
                <a:t>Mengembangkan</a:t>
              </a:r>
              <a:r>
                <a:rPr lang="en-US" sz="2489" b="1" dirty="0"/>
                <a:t> </a:t>
              </a:r>
              <a:r>
                <a:rPr lang="en-US" sz="2489" b="1" dirty="0" err="1"/>
                <a:t>kemampuan</a:t>
              </a:r>
              <a:r>
                <a:rPr lang="en-US" sz="2489" b="1" dirty="0"/>
                <a:t> </a:t>
              </a:r>
              <a:r>
                <a:rPr lang="en-US" sz="2489" b="1" dirty="0" err="1"/>
                <a:t>pelaku</a:t>
              </a:r>
              <a:r>
                <a:rPr lang="en-US" sz="2489" b="1" dirty="0"/>
                <a:t> </a:t>
              </a:r>
              <a:r>
                <a:rPr lang="en-US" sz="2489" b="1" dirty="0" err="1"/>
                <a:t>industri</a:t>
              </a:r>
              <a:r>
                <a:rPr lang="en-US" sz="2489" b="1" dirty="0"/>
                <a:t> </a:t>
              </a:r>
              <a:r>
                <a:rPr lang="en-US" sz="2489" b="1" dirty="0" err="1"/>
                <a:t>domestik</a:t>
              </a:r>
              <a:endParaRPr lang="en-US" sz="2489" b="1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7EA5FE9-1A44-03A5-4FFA-63969D056D6B}"/>
                </a:ext>
              </a:extLst>
            </p:cNvPr>
            <p:cNvGrpSpPr/>
            <p:nvPr/>
          </p:nvGrpSpPr>
          <p:grpSpPr>
            <a:xfrm>
              <a:off x="241185" y="1259201"/>
              <a:ext cx="11429878" cy="949427"/>
              <a:chOff x="241185" y="1259201"/>
              <a:chExt cx="11429878" cy="84374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52FEE07-7249-E07C-5615-E520DF798B16}"/>
                  </a:ext>
                </a:extLst>
              </p:cNvPr>
              <p:cNvSpPr/>
              <p:nvPr/>
            </p:nvSpPr>
            <p:spPr>
              <a:xfrm>
                <a:off x="3053858" y="1288320"/>
                <a:ext cx="8541228" cy="8146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F14E8C7-C10A-B0EA-818F-7B127B1E9A43}"/>
                  </a:ext>
                </a:extLst>
              </p:cNvPr>
              <p:cNvSpPr/>
              <p:nvPr/>
            </p:nvSpPr>
            <p:spPr>
              <a:xfrm>
                <a:off x="415951" y="1288320"/>
                <a:ext cx="979623" cy="814622"/>
              </a:xfrm>
              <a:prstGeom prst="rect">
                <a:avLst/>
              </a:prstGeom>
              <a:solidFill>
                <a:srgbClr val="364086"/>
              </a:solidFill>
              <a:ln w="28575" cap="flat">
                <a:noFill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2069B70-815B-AC77-4C1F-1FA7E63E11EA}"/>
                  </a:ext>
                </a:extLst>
              </p:cNvPr>
              <p:cNvSpPr/>
              <p:nvPr/>
            </p:nvSpPr>
            <p:spPr>
              <a:xfrm>
                <a:off x="241185" y="1259201"/>
                <a:ext cx="296959" cy="322827"/>
              </a:xfrm>
              <a:prstGeom prst="ellipse">
                <a:avLst/>
              </a:prstGeom>
              <a:solidFill>
                <a:schemeClr val="accent1"/>
              </a:solidFill>
              <a:ln w="28575" cap="flat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38100" dir="2699985" algn="ctr" rotWithShape="0">
                        <a:schemeClr val="tx1">
                          <a:alpha val="40000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489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6709E12-708D-2222-0A01-68C7A2410D15}"/>
                  </a:ext>
                </a:extLst>
              </p:cNvPr>
              <p:cNvSpPr/>
              <p:nvPr/>
            </p:nvSpPr>
            <p:spPr>
              <a:xfrm>
                <a:off x="1429611" y="1288320"/>
                <a:ext cx="2231632" cy="814622"/>
              </a:xfrm>
              <a:prstGeom prst="rect">
                <a:avLst/>
              </a:prstGeom>
              <a:solidFill>
                <a:srgbClr val="364086"/>
              </a:solidFill>
              <a:ln w="28575" cap="flat">
                <a:noFill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0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8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Makanan</a:t>
                </a:r>
                <a:r>
                  <a:rPr kumimoji="1" lang="en-GB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kumimoji="1" lang="id-ID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kumimoji="1" lang="en-GB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&amp; </a:t>
                </a:r>
                <a:r>
                  <a:rPr kumimoji="1" lang="en-GB" sz="28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Minuman</a:t>
                </a:r>
                <a:endParaRPr kumimoji="1" lang="en-GB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6BA3794-5EB5-0DEF-22FA-9B1600C53172}"/>
                  </a:ext>
                </a:extLst>
              </p:cNvPr>
              <p:cNvGrpSpPr/>
              <p:nvPr/>
            </p:nvGrpSpPr>
            <p:grpSpPr>
              <a:xfrm>
                <a:off x="556406" y="1397579"/>
                <a:ext cx="758624" cy="630407"/>
                <a:chOff x="533714" y="1794369"/>
                <a:chExt cx="568968" cy="435400"/>
              </a:xfrm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5C8D558C-FF82-E678-15A2-BA5C508EDCBA}"/>
                    </a:ext>
                  </a:extLst>
                </p:cNvPr>
                <p:cNvSpPr/>
                <p:nvPr/>
              </p:nvSpPr>
              <p:spPr>
                <a:xfrm>
                  <a:off x="533714" y="1794369"/>
                  <a:ext cx="568968" cy="435400"/>
                </a:xfrm>
                <a:prstGeom prst="ellipse">
                  <a:avLst/>
                </a:prstGeom>
                <a:solidFill>
                  <a:schemeClr val="bg1"/>
                </a:solidFill>
                <a:ln w="38100" cap="flat">
                  <a:noFill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endParaRPr kumimoji="1" lang="en-GB" sz="1777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02" name="Picture 10" descr="Hasil gambar untuk food and beverage">
                  <a:extLst>
                    <a:ext uri="{FF2B5EF4-FFF2-40B4-BE49-F238E27FC236}">
                      <a16:creationId xmlns:a16="http://schemas.microsoft.com/office/drawing/2014/main" id="{CF355678-29AF-774D-5EE0-A03AEC1CC6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009" y="1886371"/>
                  <a:ext cx="467417" cy="230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520092-FDB9-5BF0-236B-F38FF83547CC}"/>
                  </a:ext>
                </a:extLst>
              </p:cNvPr>
              <p:cNvSpPr txBox="1"/>
              <p:nvPr/>
            </p:nvSpPr>
            <p:spPr>
              <a:xfrm>
                <a:off x="3808019" y="1582028"/>
                <a:ext cx="7863044" cy="294190"/>
              </a:xfrm>
              <a:prstGeom prst="rect">
                <a:avLst/>
              </a:prstGeom>
              <a:noFill/>
              <a:ln w="6350" cap="flat">
                <a:noFill/>
                <a:miter lim="800000"/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67"/>
                  </a:spcBef>
                  <a:buClr>
                    <a:schemeClr val="bg2"/>
                  </a:buClr>
                </a:pPr>
                <a:r>
                  <a:rPr lang="en-US" sz="2489" b="1" dirty="0" err="1"/>
                  <a:t>Menuju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kekuatan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besar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makanan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minuman</a:t>
                </a:r>
                <a:r>
                  <a:rPr lang="en-US" sz="2489" b="1" dirty="0"/>
                  <a:t> di ASEAN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E7550C8-3B77-9462-9B5C-449BCCD9C6CB}"/>
                </a:ext>
              </a:extLst>
            </p:cNvPr>
            <p:cNvGrpSpPr/>
            <p:nvPr/>
          </p:nvGrpSpPr>
          <p:grpSpPr>
            <a:xfrm>
              <a:off x="241185" y="2279295"/>
              <a:ext cx="11352080" cy="942523"/>
              <a:chOff x="281976" y="2475914"/>
              <a:chExt cx="11352080" cy="96838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C95214F-6DE5-23E2-08F4-0025686E2512}"/>
                  </a:ext>
                </a:extLst>
              </p:cNvPr>
              <p:cNvSpPr/>
              <p:nvPr/>
            </p:nvSpPr>
            <p:spPr>
              <a:xfrm>
                <a:off x="447860" y="2505044"/>
                <a:ext cx="990286" cy="939254"/>
              </a:xfrm>
              <a:prstGeom prst="rect">
                <a:avLst/>
              </a:prstGeom>
              <a:solidFill>
                <a:srgbClr val="778242"/>
              </a:solidFill>
              <a:ln w="28575" cap="flat">
                <a:noFill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D320D2A-49CD-9C31-EF90-8BA05B92902C}"/>
                  </a:ext>
                </a:extLst>
              </p:cNvPr>
              <p:cNvGrpSpPr/>
              <p:nvPr/>
            </p:nvGrpSpPr>
            <p:grpSpPr>
              <a:xfrm>
                <a:off x="281976" y="2475914"/>
                <a:ext cx="11352080" cy="968384"/>
                <a:chOff x="281976" y="2604410"/>
                <a:chExt cx="11352080" cy="839888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4A51D237-68FA-EDF9-6B98-5F6A4833ADA0}"/>
                    </a:ext>
                  </a:extLst>
                </p:cNvPr>
                <p:cNvSpPr/>
                <p:nvPr/>
              </p:nvSpPr>
              <p:spPr>
                <a:xfrm>
                  <a:off x="281976" y="2604410"/>
                  <a:ext cx="296959" cy="322827"/>
                </a:xfrm>
                <a:prstGeom prst="ellipse">
                  <a:avLst/>
                </a:prstGeom>
                <a:solidFill>
                  <a:schemeClr val="tx2"/>
                </a:solidFill>
                <a:ln w="28575" cap="flat">
                  <a:solidFill>
                    <a:schemeClr val="bg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50800" dist="38100" dir="2699985" algn="ctr" rotWithShape="0">
                          <a:schemeClr val="tx1">
                            <a:alpha val="40000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kumimoji="1" lang="en-GB" sz="2489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FD8D688-0984-2CD1-547B-3BCAFEB089F6}"/>
                    </a:ext>
                  </a:extLst>
                </p:cNvPr>
                <p:cNvSpPr/>
                <p:nvPr/>
              </p:nvSpPr>
              <p:spPr>
                <a:xfrm>
                  <a:off x="3085768" y="2629675"/>
                  <a:ext cx="8548288" cy="81462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 cap="flat">
                  <a:solidFill>
                    <a:schemeClr val="tx2">
                      <a:lumMod val="20000"/>
                      <a:lumOff val="80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endParaRPr kumimoji="1" lang="en-GB" sz="1956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4A1AD294-E6C1-3670-61B3-A5DD6EA8DF69}"/>
                    </a:ext>
                  </a:extLst>
                </p:cNvPr>
                <p:cNvSpPr/>
                <p:nvPr/>
              </p:nvSpPr>
              <p:spPr>
                <a:xfrm>
                  <a:off x="1470402" y="2629676"/>
                  <a:ext cx="2222750" cy="814622"/>
                </a:xfrm>
                <a:prstGeom prst="rect">
                  <a:avLst/>
                </a:prstGeom>
                <a:solidFill>
                  <a:srgbClr val="778242"/>
                </a:solidFill>
                <a:ln w="28575" cap="flat">
                  <a:noFill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0048" tIns="130048" rIns="0" bIns="1300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kumimoji="1" lang="en-GB" sz="2800" b="1" dirty="0" err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Tekstil</a:t>
                  </a:r>
                  <a:r>
                    <a:rPr kumimoji="1" lang="en-GB" sz="28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kumimoji="1" lang="id-ID" sz="28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kumimoji="1" lang="en-GB" sz="28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&amp; </a:t>
                  </a:r>
                  <a:r>
                    <a:rPr kumimoji="1" lang="en-GB" sz="2800" b="1" dirty="0" err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Busana</a:t>
                  </a:r>
                  <a:endParaRPr kumimoji="1" lang="en-GB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A56F9808-C97C-DA98-2606-8B04311F590D}"/>
                    </a:ext>
                  </a:extLst>
                </p:cNvPr>
                <p:cNvGrpSpPr/>
                <p:nvPr/>
              </p:nvGrpSpPr>
              <p:grpSpPr>
                <a:xfrm>
                  <a:off x="576733" y="2715007"/>
                  <a:ext cx="785196" cy="630407"/>
                  <a:chOff x="485708" y="2422096"/>
                  <a:chExt cx="588897" cy="43540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CC0E8A9C-D1AD-6E6B-9A32-3877F5F91865}"/>
                      </a:ext>
                    </a:extLst>
                  </p:cNvPr>
                  <p:cNvSpPr/>
                  <p:nvPr/>
                </p:nvSpPr>
                <p:spPr>
                  <a:xfrm>
                    <a:off x="485708" y="2422096"/>
                    <a:ext cx="588897" cy="435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ap="flat">
                    <a:noFill/>
                    <a:miter lim="800000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1600"/>
                      </a:spcBef>
                    </a:pPr>
                    <a:endParaRPr kumimoji="1" lang="en-GB" sz="1777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94" name="Picture 16" descr="Hasil gambar untuk T shirt shoes">
                    <a:extLst>
                      <a:ext uri="{FF2B5EF4-FFF2-40B4-BE49-F238E27FC236}">
                        <a16:creationId xmlns:a16="http://schemas.microsoft.com/office/drawing/2014/main" id="{273F442A-146B-828A-4CD6-6D54C13F5D3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0625" y="2495475"/>
                    <a:ext cx="465273" cy="298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8621B907-A111-57A5-4F8A-56ED7A30723C}"/>
                    </a:ext>
                  </a:extLst>
                </p:cNvPr>
                <p:cNvSpPr txBox="1"/>
                <p:nvPr/>
              </p:nvSpPr>
              <p:spPr>
                <a:xfrm>
                  <a:off x="3839928" y="2878933"/>
                  <a:ext cx="7540833" cy="294991"/>
                </a:xfrm>
                <a:prstGeom prst="rect">
                  <a:avLst/>
                </a:prstGeom>
                <a:noFill/>
                <a:ln w="6350" cap="flat">
                  <a:noFill/>
                  <a:miter lim="800000"/>
                </a:ln>
              </p:spPr>
              <p:txBody>
                <a:bodyPr wrap="square" lIns="0" tIns="0" rIns="0" bIns="0" rtlCol="0" anchor="t" anchorCtr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1067"/>
                    </a:spcBef>
                    <a:buClr>
                      <a:schemeClr val="bg2"/>
                    </a:buClr>
                  </a:pPr>
                  <a:r>
                    <a:rPr lang="en-US" sz="2489" b="1" dirty="0" err="1"/>
                    <a:t>Menuju</a:t>
                  </a:r>
                  <a:r>
                    <a:rPr lang="en-US" sz="2489" b="1" dirty="0"/>
                    <a:t> </a:t>
                  </a:r>
                  <a:r>
                    <a:rPr lang="en-US" sz="2489" b="1" dirty="0" err="1"/>
                    <a:t>produsen</a:t>
                  </a:r>
                  <a:r>
                    <a:rPr lang="en-US" sz="2489" b="1" dirty="0"/>
                    <a:t> functional clothing </a:t>
                  </a:r>
                  <a:r>
                    <a:rPr lang="en-US" sz="2489" b="1" dirty="0" err="1"/>
                    <a:t>terkemuka</a:t>
                  </a:r>
                  <a:endParaRPr lang="en-US" sz="2489" b="1" dirty="0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AC85B7A-CB46-C0C7-4F18-59274C618C0B}"/>
                </a:ext>
              </a:extLst>
            </p:cNvPr>
            <p:cNvGrpSpPr/>
            <p:nvPr/>
          </p:nvGrpSpPr>
          <p:grpSpPr>
            <a:xfrm>
              <a:off x="238981" y="4273636"/>
              <a:ext cx="11354284" cy="920923"/>
              <a:chOff x="238981" y="4273636"/>
              <a:chExt cx="11354284" cy="920923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DA7D69A-B0E6-1728-DF7B-32FB8F6167CC}"/>
                  </a:ext>
                </a:extLst>
              </p:cNvPr>
              <p:cNvSpPr/>
              <p:nvPr/>
            </p:nvSpPr>
            <p:spPr>
              <a:xfrm>
                <a:off x="3044977" y="4305284"/>
                <a:ext cx="8548288" cy="8684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>
                <a:solidFill>
                  <a:schemeClr val="accent5">
                    <a:lumMod val="20000"/>
                    <a:lumOff val="80000"/>
                  </a:schemeClr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6B8E399-24D9-A72B-D795-28BD109F172C}"/>
                  </a:ext>
                </a:extLst>
              </p:cNvPr>
              <p:cNvSpPr/>
              <p:nvPr/>
            </p:nvSpPr>
            <p:spPr>
              <a:xfrm>
                <a:off x="1397355" y="4305285"/>
                <a:ext cx="2255007" cy="8684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 cap="flat">
                <a:solidFill>
                  <a:schemeClr val="accent5">
                    <a:lumMod val="75000"/>
                  </a:schemeClr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0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Kimia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9DCE9D5-FE0F-13E0-D8BE-CF2A2E6053B4}"/>
                  </a:ext>
                </a:extLst>
              </p:cNvPr>
              <p:cNvSpPr txBox="1"/>
              <p:nvPr/>
            </p:nvSpPr>
            <p:spPr>
              <a:xfrm>
                <a:off x="3799137" y="4556463"/>
                <a:ext cx="7657630" cy="331040"/>
              </a:xfrm>
              <a:prstGeom prst="rect">
                <a:avLst/>
              </a:prstGeom>
              <a:noFill/>
              <a:ln w="6350" cap="flat">
                <a:noFill/>
                <a:miter lim="800000"/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67"/>
                  </a:spcBef>
                  <a:buClr>
                    <a:schemeClr val="bg2"/>
                  </a:buClr>
                </a:pPr>
                <a:r>
                  <a:rPr lang="en-US" sz="2489" b="1" dirty="0" err="1"/>
                  <a:t>Menjadi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pemain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terkemuka</a:t>
                </a:r>
                <a:r>
                  <a:rPr lang="en-US" sz="2489" b="1" dirty="0"/>
                  <a:t> di </a:t>
                </a:r>
                <a:r>
                  <a:rPr lang="en-US" sz="2489" b="1" dirty="0" err="1"/>
                  <a:t>industri</a:t>
                </a:r>
                <a:r>
                  <a:rPr lang="en-US" sz="2489" b="1" dirty="0"/>
                  <a:t> </a:t>
                </a:r>
                <a:r>
                  <a:rPr lang="en-US" sz="2489" b="1" dirty="0" err="1"/>
                  <a:t>biokimia</a:t>
                </a:r>
                <a:endParaRPr lang="en-US" sz="2489" b="1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BFBA318-DA22-DE1F-546E-3F6533870DD5}"/>
                  </a:ext>
                </a:extLst>
              </p:cNvPr>
              <p:cNvSpPr/>
              <p:nvPr/>
            </p:nvSpPr>
            <p:spPr>
              <a:xfrm>
                <a:off x="407069" y="4273636"/>
                <a:ext cx="990286" cy="92092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 cap="flat">
                <a:solidFill>
                  <a:schemeClr val="bg1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956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51058BC-0736-F3C8-1B7D-AB599DFC23D0}"/>
                  </a:ext>
                </a:extLst>
              </p:cNvPr>
              <p:cNvSpPr/>
              <p:nvPr/>
            </p:nvSpPr>
            <p:spPr>
              <a:xfrm>
                <a:off x="238981" y="4280955"/>
                <a:ext cx="296959" cy="34417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575" cap="flat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50800" dist="38100" dir="2699985" algn="ctr" rotWithShape="0">
                        <a:schemeClr val="tx1">
                          <a:alpha val="40000"/>
                        </a:schemeClr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kumimoji="1" lang="en-GB" sz="2489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F3ECE9D-4320-E5A1-513F-9654FE9BFC5D}"/>
                </a:ext>
              </a:extLst>
            </p:cNvPr>
            <p:cNvGrpSpPr/>
            <p:nvPr/>
          </p:nvGrpSpPr>
          <p:grpSpPr>
            <a:xfrm>
              <a:off x="595769" y="4348208"/>
              <a:ext cx="719261" cy="721782"/>
              <a:chOff x="485707" y="3732183"/>
              <a:chExt cx="682444" cy="4354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F7F0ACF-59FC-BCA2-5A22-11DAAC582F03}"/>
                  </a:ext>
                </a:extLst>
              </p:cNvPr>
              <p:cNvSpPr/>
              <p:nvPr/>
            </p:nvSpPr>
            <p:spPr>
              <a:xfrm>
                <a:off x="485707" y="3732183"/>
                <a:ext cx="682444" cy="435400"/>
              </a:xfrm>
              <a:prstGeom prst="ellipse">
                <a:avLst/>
              </a:prstGeom>
              <a:solidFill>
                <a:schemeClr val="bg1"/>
              </a:solidFill>
              <a:ln w="28575" cap="flat">
                <a:solidFill>
                  <a:schemeClr val="bg1"/>
                </a:solidFill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130048" rIns="130048" bIns="1300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endParaRPr kumimoji="1" lang="en-GB" sz="1777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710D76AC-EFC6-6849-B702-E19E61D79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163" y="3788828"/>
                <a:ext cx="572282" cy="313741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780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344B0F4-43D4-36A2-46DB-F9972902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2369127"/>
            <a:ext cx="8672946" cy="4142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1800" dirty="0" err="1"/>
              <a:t>Menghadapi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4.0 SDM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konstruk</a:t>
            </a:r>
            <a:r>
              <a:rPr lang="en-US" sz="1800" dirty="0"/>
              <a:t> yang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faktor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suksesnya</a:t>
            </a:r>
            <a:r>
              <a:rPr lang="en-US" sz="1800" dirty="0"/>
              <a:t> di </a:t>
            </a:r>
            <a:r>
              <a:rPr lang="en-US" sz="1800" dirty="0" err="1"/>
              <a:t>industri</a:t>
            </a:r>
            <a:r>
              <a:rPr lang="en-US" sz="1800" dirty="0"/>
              <a:t> 4.0</a:t>
            </a:r>
          </a:p>
          <a:p>
            <a:pPr marL="514350" indent="-514350">
              <a:buAutoNum type="arabicPeriod"/>
            </a:pPr>
            <a:r>
              <a:rPr lang="en-US" sz="1800" dirty="0"/>
              <a:t>SDM </a:t>
            </a:r>
            <a:r>
              <a:rPr lang="en-US" sz="1800" dirty="0" err="1"/>
              <a:t>dipersiapkan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endParaRPr lang="en-US" sz="1800" dirty="0"/>
          </a:p>
          <a:p>
            <a:pPr marL="514350" indent="-514350">
              <a:buAutoNum type="arabicPeriod"/>
            </a:pP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kompetensi</a:t>
            </a:r>
            <a:r>
              <a:rPr lang="en-US" sz="1800" dirty="0"/>
              <a:t> </a:t>
            </a:r>
            <a:r>
              <a:rPr lang="en-US" sz="1800" dirty="0" err="1"/>
              <a:t>diantaranya</a:t>
            </a:r>
            <a:r>
              <a:rPr lang="en-US" sz="1800" dirty="0"/>
              <a:t> knowledge, understanding, skill, value, attitude dan interest.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 err="1">
                <a:cs typeface="Calibri" panose="020F0502020204030204" pitchFamily="34" charset="0"/>
              </a:rPr>
              <a:t>Untuk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memenuhi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kebutuhan</a:t>
            </a:r>
            <a:r>
              <a:rPr lang="en-US" sz="1800" dirty="0">
                <a:cs typeface="Calibri" panose="020F0502020204030204" pitchFamily="34" charset="0"/>
              </a:rPr>
              <a:t> SDM </a:t>
            </a:r>
            <a:r>
              <a:rPr lang="en-US" sz="1800" dirty="0" err="1">
                <a:cs typeface="Calibri" panose="020F0502020204030204" pitchFamily="34" charset="0"/>
              </a:rPr>
              <a:t>industri</a:t>
            </a:r>
            <a:r>
              <a:rPr lang="en-US" sz="1800" dirty="0">
                <a:cs typeface="Calibri" panose="020F0502020204030204" pitchFamily="34" charset="0"/>
              </a:rPr>
              <a:t> 4.0 </a:t>
            </a:r>
            <a:r>
              <a:rPr lang="en-US" sz="1800" dirty="0" err="1">
                <a:cs typeface="Calibri" panose="020F0502020204030204" pitchFamily="34" charset="0"/>
              </a:rPr>
              <a:t>melalui</a:t>
            </a:r>
            <a:r>
              <a:rPr lang="en-US" sz="1800" dirty="0">
                <a:cs typeface="Calibri" panose="020F0502020204030204" pitchFamily="34" charset="0"/>
              </a:rPr>
              <a:t> s</a:t>
            </a:r>
            <a:r>
              <a:rPr lang="en-US" sz="1800" i="0" dirty="0">
                <a:cs typeface="Calibri" panose="020F0502020204030204" pitchFamily="34" charset="0"/>
              </a:rPr>
              <a:t>trategi </a:t>
            </a:r>
            <a:r>
              <a:rPr lang="en-US" sz="1800" i="0" dirty="0" err="1">
                <a:cs typeface="Calibri" panose="020F0502020204030204" pitchFamily="34" charset="0"/>
              </a:rPr>
              <a:t>perbaikan</a:t>
            </a:r>
            <a:r>
              <a:rPr lang="en-US" sz="1800" i="0" dirty="0">
                <a:cs typeface="Calibri" panose="020F0502020204030204" pitchFamily="34" charset="0"/>
              </a:rPr>
              <a:t> </a:t>
            </a:r>
            <a:r>
              <a:rPr lang="en-US" sz="1800" i="0" dirty="0" err="1">
                <a:cs typeface="Calibri" panose="020F0502020204030204" pitchFamily="34" charset="0"/>
              </a:rPr>
              <a:t>pendidikan</a:t>
            </a:r>
            <a:r>
              <a:rPr lang="en-US" sz="1800" i="0" dirty="0">
                <a:cs typeface="Calibri" panose="020F0502020204030204" pitchFamily="34" charset="0"/>
              </a:rPr>
              <a:t> dan </a:t>
            </a:r>
            <a:r>
              <a:rPr lang="en-US" sz="1800" i="0" dirty="0" err="1">
                <a:cs typeface="Calibri" panose="020F0502020204030204" pitchFamily="34" charset="0"/>
              </a:rPr>
              <a:t>pelatihan</a:t>
            </a:r>
            <a:r>
              <a:rPr lang="en-US" sz="1800" i="0" dirty="0">
                <a:cs typeface="Calibri" panose="020F0502020204030204" pitchFamily="34" charset="0"/>
              </a:rPr>
              <a:t> </a:t>
            </a:r>
            <a:r>
              <a:rPr lang="en-US" sz="1800" i="0" dirty="0" err="1">
                <a:cs typeface="Calibri" panose="020F0502020204030204" pitchFamily="34" charset="0"/>
              </a:rPr>
              <a:t>Vokasi</a:t>
            </a:r>
            <a:endParaRPr lang="en-US" sz="1800" i="0" dirty="0"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800" dirty="0" err="1">
                <a:cs typeface="Calibri" panose="020F0502020204030204" pitchFamily="34" charset="0"/>
              </a:rPr>
              <a:t>Melalui</a:t>
            </a:r>
            <a:r>
              <a:rPr lang="en-US" sz="1800" dirty="0">
                <a:cs typeface="Calibri" panose="020F0502020204030204" pitchFamily="34" charset="0"/>
              </a:rPr>
              <a:t> Pendidikan SDM </a:t>
            </a:r>
            <a:r>
              <a:rPr lang="en-US" sz="1800" dirty="0" err="1">
                <a:cs typeface="Calibri" panose="020F0502020204030204" pitchFamily="34" charset="0"/>
              </a:rPr>
              <a:t>berkompeten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akan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diciptakan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guna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memenangkan</a:t>
            </a:r>
            <a:r>
              <a:rPr lang="en-US" sz="1800" dirty="0">
                <a:cs typeface="Calibri" panose="020F0502020204030204" pitchFamily="34" charset="0"/>
              </a:rPr>
              <a:t> </a:t>
            </a:r>
            <a:r>
              <a:rPr lang="en-US" sz="1800" dirty="0" err="1">
                <a:cs typeface="Calibri" panose="020F0502020204030204" pitchFamily="34" charset="0"/>
              </a:rPr>
              <a:t>persaingan</a:t>
            </a:r>
            <a:r>
              <a:rPr lang="en-US" sz="1800" dirty="0">
                <a:cs typeface="Calibri" panose="020F0502020204030204" pitchFamily="34" charset="0"/>
              </a:rPr>
              <a:t> yang </a:t>
            </a:r>
            <a:r>
              <a:rPr lang="en-US" sz="1800" dirty="0" err="1">
                <a:cs typeface="Calibri" panose="020F0502020204030204" pitchFamily="34" charset="0"/>
              </a:rPr>
              <a:t>kompetitif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AutoNum type="arabicPeriod"/>
            </a:pPr>
            <a:endParaRPr lang="en-ID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0167B-032E-47AA-4AFA-3A3AF3FA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346364"/>
            <a:ext cx="8437418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2AF6B0-71A3-4269-B264-7F7305C890FA}"/>
              </a:ext>
            </a:extLst>
          </p:cNvPr>
          <p:cNvSpPr/>
          <p:nvPr/>
        </p:nvSpPr>
        <p:spPr>
          <a:xfrm>
            <a:off x="632604" y="6349374"/>
            <a:ext cx="11559396" cy="5086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0BACCF-93E4-4899-93C9-94202A6D6C8C}"/>
              </a:ext>
            </a:extLst>
          </p:cNvPr>
          <p:cNvSpPr/>
          <p:nvPr/>
        </p:nvSpPr>
        <p:spPr>
          <a:xfrm>
            <a:off x="0" y="0"/>
            <a:ext cx="11559396" cy="5086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D28116-5E41-46FA-991D-901612BE5AEB}"/>
              </a:ext>
            </a:extLst>
          </p:cNvPr>
          <p:cNvGrpSpPr/>
          <p:nvPr/>
        </p:nvGrpSpPr>
        <p:grpSpPr>
          <a:xfrm>
            <a:off x="0" y="5443268"/>
            <a:ext cx="2973477" cy="1414732"/>
            <a:chOff x="2244303" y="5443268"/>
            <a:chExt cx="1611704" cy="141473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6E62A20-699A-4B92-A8D5-C632C15FD59E}"/>
                </a:ext>
              </a:extLst>
            </p:cNvPr>
            <p:cNvSpPr/>
            <p:nvPr/>
          </p:nvSpPr>
          <p:spPr>
            <a:xfrm>
              <a:off x="2244303" y="5443268"/>
              <a:ext cx="1500996" cy="141473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10">
              <a:extLst>
                <a:ext uri="{FF2B5EF4-FFF2-40B4-BE49-F238E27FC236}">
                  <a16:creationId xmlns:a16="http://schemas.microsoft.com/office/drawing/2014/main" id="{58E1F1CE-329C-4C51-83E6-A532A27E5FEF}"/>
                </a:ext>
              </a:extLst>
            </p:cNvPr>
            <p:cNvSpPr/>
            <p:nvPr/>
          </p:nvSpPr>
          <p:spPr>
            <a:xfrm rot="10800000">
              <a:off x="2986175" y="5443268"/>
              <a:ext cx="869832" cy="906106"/>
            </a:xfrm>
            <a:custGeom>
              <a:avLst/>
              <a:gdLst>
                <a:gd name="connsiteX0" fmla="*/ 0 w 869832"/>
                <a:gd name="connsiteY0" fmla="*/ 819842 h 819842"/>
                <a:gd name="connsiteX1" fmla="*/ 434916 w 869832"/>
                <a:gd name="connsiteY1" fmla="*/ 0 h 819842"/>
                <a:gd name="connsiteX2" fmla="*/ 869832 w 869832"/>
                <a:gd name="connsiteY2" fmla="*/ 819842 h 819842"/>
                <a:gd name="connsiteX3" fmla="*/ 0 w 869832"/>
                <a:gd name="connsiteY3" fmla="*/ 819842 h 819842"/>
                <a:gd name="connsiteX0" fmla="*/ 0 w 869832"/>
                <a:gd name="connsiteY0" fmla="*/ 906106 h 906106"/>
                <a:gd name="connsiteX1" fmla="*/ 391784 w 869832"/>
                <a:gd name="connsiteY1" fmla="*/ 0 h 906106"/>
                <a:gd name="connsiteX2" fmla="*/ 869832 w 869832"/>
                <a:gd name="connsiteY2" fmla="*/ 906106 h 906106"/>
                <a:gd name="connsiteX3" fmla="*/ 0 w 869832"/>
                <a:gd name="connsiteY3" fmla="*/ 906106 h 90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832" h="906106">
                  <a:moveTo>
                    <a:pt x="0" y="906106"/>
                  </a:moveTo>
                  <a:lnTo>
                    <a:pt x="391784" y="0"/>
                  </a:lnTo>
                  <a:lnTo>
                    <a:pt x="869832" y="906106"/>
                  </a:lnTo>
                  <a:lnTo>
                    <a:pt x="0" y="906106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2C2145-6B43-479A-9BCF-5A804063C684}"/>
              </a:ext>
            </a:extLst>
          </p:cNvPr>
          <p:cNvGrpSpPr/>
          <p:nvPr/>
        </p:nvGrpSpPr>
        <p:grpSpPr>
          <a:xfrm>
            <a:off x="9218829" y="0"/>
            <a:ext cx="2973171" cy="1414732"/>
            <a:chOff x="4996851" y="0"/>
            <a:chExt cx="1611538" cy="1414732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FF283FD-37C1-4A87-A8DA-01970A2CD634}"/>
                </a:ext>
              </a:extLst>
            </p:cNvPr>
            <p:cNvSpPr/>
            <p:nvPr/>
          </p:nvSpPr>
          <p:spPr>
            <a:xfrm rot="10800000">
              <a:off x="5107393" y="0"/>
              <a:ext cx="1500996" cy="141473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10">
              <a:extLst>
                <a:ext uri="{FF2B5EF4-FFF2-40B4-BE49-F238E27FC236}">
                  <a16:creationId xmlns:a16="http://schemas.microsoft.com/office/drawing/2014/main" id="{B85C1D11-55B1-43FF-B0C6-C5FF64EC109F}"/>
                </a:ext>
              </a:extLst>
            </p:cNvPr>
            <p:cNvSpPr/>
            <p:nvPr/>
          </p:nvSpPr>
          <p:spPr>
            <a:xfrm>
              <a:off x="4996851" y="508626"/>
              <a:ext cx="869832" cy="906106"/>
            </a:xfrm>
            <a:custGeom>
              <a:avLst/>
              <a:gdLst>
                <a:gd name="connsiteX0" fmla="*/ 0 w 869832"/>
                <a:gd name="connsiteY0" fmla="*/ 819842 h 819842"/>
                <a:gd name="connsiteX1" fmla="*/ 434916 w 869832"/>
                <a:gd name="connsiteY1" fmla="*/ 0 h 819842"/>
                <a:gd name="connsiteX2" fmla="*/ 869832 w 869832"/>
                <a:gd name="connsiteY2" fmla="*/ 819842 h 819842"/>
                <a:gd name="connsiteX3" fmla="*/ 0 w 869832"/>
                <a:gd name="connsiteY3" fmla="*/ 819842 h 819842"/>
                <a:gd name="connsiteX0" fmla="*/ 0 w 869832"/>
                <a:gd name="connsiteY0" fmla="*/ 906106 h 906106"/>
                <a:gd name="connsiteX1" fmla="*/ 391784 w 869832"/>
                <a:gd name="connsiteY1" fmla="*/ 0 h 906106"/>
                <a:gd name="connsiteX2" fmla="*/ 869832 w 869832"/>
                <a:gd name="connsiteY2" fmla="*/ 906106 h 906106"/>
                <a:gd name="connsiteX3" fmla="*/ 0 w 869832"/>
                <a:gd name="connsiteY3" fmla="*/ 906106 h 90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9832" h="906106">
                  <a:moveTo>
                    <a:pt x="0" y="906106"/>
                  </a:moveTo>
                  <a:lnTo>
                    <a:pt x="391784" y="0"/>
                  </a:lnTo>
                  <a:lnTo>
                    <a:pt x="869832" y="906106"/>
                  </a:lnTo>
                  <a:lnTo>
                    <a:pt x="0" y="906106"/>
                  </a:lnTo>
                  <a:close/>
                </a:path>
              </a:pathLst>
            </a:custGeom>
            <a:solidFill>
              <a:srgbClr val="F3A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EF4F6C-951B-6990-270E-83CE7910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90" y="808505"/>
            <a:ext cx="91662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latin typeface="+mn-lt"/>
              </a:rPr>
              <a:t>Sumber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Daya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Manusia</a:t>
            </a:r>
            <a:endParaRPr lang="en-ID" b="1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5C2F4-A67E-0982-E405-248C0B31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9409" y="1444481"/>
            <a:ext cx="7793182" cy="504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produktif</a:t>
            </a:r>
            <a:r>
              <a:rPr lang="en-US" sz="2000" dirty="0"/>
              <a:t> </a:t>
            </a:r>
            <a:r>
              <a:rPr lang="en-US" sz="2000" b="1" dirty="0" err="1"/>
              <a:t>sebagai</a:t>
            </a:r>
            <a:r>
              <a:rPr lang="en-US" sz="2000" dirty="0"/>
              <a:t> </a:t>
            </a:r>
            <a:r>
              <a:rPr lang="en-US" sz="2000" b="1" dirty="0" err="1"/>
              <a:t>penggerak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dilatih</a:t>
            </a:r>
            <a:r>
              <a:rPr lang="en-US" sz="2000" dirty="0"/>
              <a:t> dan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kemampuannya</a:t>
            </a:r>
            <a:r>
              <a:rPr lang="en-US" sz="2000" dirty="0"/>
              <a:t> agar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b="1" dirty="0" err="1"/>
              <a:t>kompeten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err="1"/>
              <a:t>Kompetensi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D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1E50C9-D9CC-0926-BC69-1414B26E6059}"/>
              </a:ext>
            </a:extLst>
          </p:cNvPr>
          <p:cNvSpPr/>
          <p:nvPr/>
        </p:nvSpPr>
        <p:spPr>
          <a:xfrm>
            <a:off x="3488309" y="3885440"/>
            <a:ext cx="590612" cy="42537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71FA94-7D50-49FF-2889-0B54E4B50635}"/>
              </a:ext>
            </a:extLst>
          </p:cNvPr>
          <p:cNvSpPr/>
          <p:nvPr/>
        </p:nvSpPr>
        <p:spPr>
          <a:xfrm>
            <a:off x="2813169" y="4046821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D2307A-F869-E689-05A8-1AE3A2ADB652}"/>
              </a:ext>
            </a:extLst>
          </p:cNvPr>
          <p:cNvSpPr/>
          <p:nvPr/>
        </p:nvSpPr>
        <p:spPr>
          <a:xfrm>
            <a:off x="4535307" y="3987994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9554AF-B5F1-C9C8-8042-4ABD0B0ED83B}"/>
              </a:ext>
            </a:extLst>
          </p:cNvPr>
          <p:cNvSpPr/>
          <p:nvPr/>
        </p:nvSpPr>
        <p:spPr>
          <a:xfrm>
            <a:off x="3890027" y="3302744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414E59-0597-F5FE-800D-3E9121EDA71F}"/>
              </a:ext>
            </a:extLst>
          </p:cNvPr>
          <p:cNvSpPr/>
          <p:nvPr/>
        </p:nvSpPr>
        <p:spPr>
          <a:xfrm>
            <a:off x="2970548" y="3645490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174C57-5680-B2CD-F74B-F323BF685277}"/>
              </a:ext>
            </a:extLst>
          </p:cNvPr>
          <p:cNvSpPr/>
          <p:nvPr/>
        </p:nvSpPr>
        <p:spPr>
          <a:xfrm>
            <a:off x="3373468" y="3385455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9D2288-C376-1417-CC28-FA5953C02F4E}"/>
              </a:ext>
            </a:extLst>
          </p:cNvPr>
          <p:cNvSpPr/>
          <p:nvPr/>
        </p:nvSpPr>
        <p:spPr>
          <a:xfrm>
            <a:off x="4382191" y="3620150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3">
            <a:extLst>
              <a:ext uri="{FF2B5EF4-FFF2-40B4-BE49-F238E27FC236}">
                <a16:creationId xmlns:a16="http://schemas.microsoft.com/office/drawing/2014/main" id="{269E5E1F-D85A-4FA6-3E79-E5638F5C84B7}"/>
              </a:ext>
            </a:extLst>
          </p:cNvPr>
          <p:cNvSpPr/>
          <p:nvPr/>
        </p:nvSpPr>
        <p:spPr>
          <a:xfrm>
            <a:off x="5116795" y="3466583"/>
            <a:ext cx="1067477" cy="990116"/>
          </a:xfrm>
          <a:prstGeom prst="chevron">
            <a:avLst>
              <a:gd name="adj" fmla="val 6231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hevron 3">
            <a:extLst>
              <a:ext uri="{FF2B5EF4-FFF2-40B4-BE49-F238E27FC236}">
                <a16:creationId xmlns:a16="http://schemas.microsoft.com/office/drawing/2014/main" id="{D8B0B58F-DB9E-30BF-562A-9035970221BF}"/>
              </a:ext>
            </a:extLst>
          </p:cNvPr>
          <p:cNvSpPr/>
          <p:nvPr/>
        </p:nvSpPr>
        <p:spPr>
          <a:xfrm>
            <a:off x="5858425" y="3438319"/>
            <a:ext cx="1067477" cy="1025308"/>
          </a:xfrm>
          <a:prstGeom prst="chevron">
            <a:avLst>
              <a:gd name="adj" fmla="val 6231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615BEB-34B2-1841-CAB0-8633137817F5}"/>
              </a:ext>
            </a:extLst>
          </p:cNvPr>
          <p:cNvSpPr/>
          <p:nvPr/>
        </p:nvSpPr>
        <p:spPr>
          <a:xfrm>
            <a:off x="3488309" y="4950246"/>
            <a:ext cx="590612" cy="42537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1CDBD8-F7E0-8AFA-BF62-8B6B668EE92A}"/>
              </a:ext>
            </a:extLst>
          </p:cNvPr>
          <p:cNvSpPr/>
          <p:nvPr/>
        </p:nvSpPr>
        <p:spPr>
          <a:xfrm>
            <a:off x="4467631" y="5197325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336F03-E15E-0BDE-4FA2-6D2EB17780F5}"/>
              </a:ext>
            </a:extLst>
          </p:cNvPr>
          <p:cNvSpPr/>
          <p:nvPr/>
        </p:nvSpPr>
        <p:spPr>
          <a:xfrm>
            <a:off x="2839301" y="5101870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5D346F1-A09F-18F0-66CE-CFD3809E0F0B}"/>
              </a:ext>
            </a:extLst>
          </p:cNvPr>
          <p:cNvSpPr/>
          <p:nvPr/>
        </p:nvSpPr>
        <p:spPr>
          <a:xfrm>
            <a:off x="4352790" y="5713108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D5813E-F2BB-CE12-3A1B-E49769E38C4A}"/>
              </a:ext>
            </a:extLst>
          </p:cNvPr>
          <p:cNvSpPr/>
          <p:nvPr/>
        </p:nvSpPr>
        <p:spPr>
          <a:xfrm>
            <a:off x="3841932" y="5795819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61E980-67ED-E2F8-6C1D-9D64C9B765EC}"/>
              </a:ext>
            </a:extLst>
          </p:cNvPr>
          <p:cNvSpPr/>
          <p:nvPr/>
        </p:nvSpPr>
        <p:spPr>
          <a:xfrm>
            <a:off x="3327594" y="5770498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E0B543-9D2F-AC8C-9685-4D2AD8167CFD}"/>
              </a:ext>
            </a:extLst>
          </p:cNvPr>
          <p:cNvSpPr/>
          <p:nvPr/>
        </p:nvSpPr>
        <p:spPr>
          <a:xfrm>
            <a:off x="3023849" y="5547686"/>
            <a:ext cx="229682" cy="16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Chevron 3">
            <a:extLst>
              <a:ext uri="{FF2B5EF4-FFF2-40B4-BE49-F238E27FC236}">
                <a16:creationId xmlns:a16="http://schemas.microsoft.com/office/drawing/2014/main" id="{0F892F33-4BC8-7689-3866-A27783485B92}"/>
              </a:ext>
            </a:extLst>
          </p:cNvPr>
          <p:cNvSpPr/>
          <p:nvPr/>
        </p:nvSpPr>
        <p:spPr>
          <a:xfrm>
            <a:off x="5061696" y="4908844"/>
            <a:ext cx="1067477" cy="990116"/>
          </a:xfrm>
          <a:prstGeom prst="chevron">
            <a:avLst>
              <a:gd name="adj" fmla="val 6231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Chevron 3">
            <a:extLst>
              <a:ext uri="{FF2B5EF4-FFF2-40B4-BE49-F238E27FC236}">
                <a16:creationId xmlns:a16="http://schemas.microsoft.com/office/drawing/2014/main" id="{727FD800-C5DC-A95F-2E5E-FF9D9004AF11}"/>
              </a:ext>
            </a:extLst>
          </p:cNvPr>
          <p:cNvSpPr/>
          <p:nvPr/>
        </p:nvSpPr>
        <p:spPr>
          <a:xfrm>
            <a:off x="5070525" y="4908136"/>
            <a:ext cx="1067477" cy="990116"/>
          </a:xfrm>
          <a:prstGeom prst="chevron">
            <a:avLst>
              <a:gd name="adj" fmla="val 6231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Chevron 3">
            <a:extLst>
              <a:ext uri="{FF2B5EF4-FFF2-40B4-BE49-F238E27FC236}">
                <a16:creationId xmlns:a16="http://schemas.microsoft.com/office/drawing/2014/main" id="{1941E83F-A4BC-2336-F727-E30A2352B7E4}"/>
              </a:ext>
            </a:extLst>
          </p:cNvPr>
          <p:cNvSpPr/>
          <p:nvPr/>
        </p:nvSpPr>
        <p:spPr>
          <a:xfrm>
            <a:off x="5782419" y="4921991"/>
            <a:ext cx="1067477" cy="990116"/>
          </a:xfrm>
          <a:prstGeom prst="chevron">
            <a:avLst>
              <a:gd name="adj" fmla="val 62310"/>
            </a:avLst>
          </a:pr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D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F3AE7DE-7ABC-1576-19AB-F2624BD7B85B}"/>
              </a:ext>
            </a:extLst>
          </p:cNvPr>
          <p:cNvSpPr/>
          <p:nvPr/>
        </p:nvSpPr>
        <p:spPr>
          <a:xfrm>
            <a:off x="2704003" y="4540687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F3DD33-CD7D-428A-E759-A1C2507751FC}"/>
              </a:ext>
            </a:extLst>
          </p:cNvPr>
          <p:cNvSpPr/>
          <p:nvPr/>
        </p:nvSpPr>
        <p:spPr>
          <a:xfrm>
            <a:off x="7019869" y="3569973"/>
            <a:ext cx="1603659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Kemampuan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Intelektual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C0350AA-7A07-ABF8-AFCD-01EA3CE73D26}"/>
              </a:ext>
            </a:extLst>
          </p:cNvPr>
          <p:cNvSpPr/>
          <p:nvPr/>
        </p:nvSpPr>
        <p:spPr>
          <a:xfrm>
            <a:off x="6989055" y="4960687"/>
            <a:ext cx="1586341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Kemampuan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Fisik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0B576D-66C6-DF9E-46A2-59E5E2377C7B}"/>
              </a:ext>
            </a:extLst>
          </p:cNvPr>
          <p:cNvSpPr/>
          <p:nvPr/>
        </p:nvSpPr>
        <p:spPr>
          <a:xfrm>
            <a:off x="4700767" y="4592659"/>
            <a:ext cx="360929" cy="259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21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365126"/>
            <a:ext cx="10259291" cy="9787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DIMENSI KOMPETENSI</a:t>
            </a:r>
            <a:endParaRPr lang="en-ID" sz="36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70D16-E4A2-2B2D-BBF8-CBADF281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1" y="1343890"/>
            <a:ext cx="10806545" cy="5148983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ID" sz="1800" b="1" i="0" dirty="0">
                <a:effectLst/>
              </a:rPr>
              <a:t>Knowledge</a:t>
            </a:r>
            <a:endParaRPr lang="en-ID" sz="1800" b="0" i="0" dirty="0">
              <a:effectLst/>
            </a:endParaRPr>
          </a:p>
          <a:p>
            <a:pPr marL="179388" indent="0">
              <a:buNone/>
            </a:pPr>
            <a:r>
              <a:rPr lang="en-ID" sz="1800" b="0" i="0" dirty="0" err="1">
                <a:effectLst/>
              </a:rPr>
              <a:t>Pengetahuan</a:t>
            </a:r>
            <a:r>
              <a:rPr lang="en-ID" sz="1800" b="0" i="0" dirty="0">
                <a:effectLst/>
              </a:rPr>
              <a:t> sangat </a:t>
            </a:r>
            <a:r>
              <a:rPr lang="en-ID" sz="1800" b="0" i="0" dirty="0" err="1">
                <a:effectLst/>
              </a:rPr>
              <a:t>dibutuhkan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untuk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menunjang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kompetensi</a:t>
            </a:r>
            <a:r>
              <a:rPr lang="en-ID" sz="1800" b="0" i="0" dirty="0">
                <a:effectLst/>
              </a:rPr>
              <a:t> </a:t>
            </a:r>
          </a:p>
          <a:p>
            <a:pPr marL="179388" indent="0">
              <a:buNone/>
            </a:pPr>
            <a:r>
              <a:rPr lang="en-ID" sz="1800" dirty="0"/>
              <a:t>SDM agar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kompeten</a:t>
            </a:r>
            <a:r>
              <a:rPr lang="en-ID" sz="1800" dirty="0"/>
              <a:t>.</a:t>
            </a:r>
          </a:p>
          <a:p>
            <a:pPr marL="0" indent="0">
              <a:buNone/>
            </a:pPr>
            <a:r>
              <a:rPr lang="en-ID" sz="1800" b="1" i="0" dirty="0">
                <a:effectLst/>
              </a:rPr>
              <a:t>2. Understanding</a:t>
            </a:r>
          </a:p>
          <a:p>
            <a:pPr marL="0" indent="179388">
              <a:buNone/>
            </a:pPr>
            <a:r>
              <a:rPr lang="en-ID" sz="1800" b="0" i="0" dirty="0" err="1">
                <a:effectLst/>
              </a:rPr>
              <a:t>Pemahaman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akan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pengetahuan</a:t>
            </a:r>
            <a:r>
              <a:rPr lang="en-ID" sz="1800" b="0" i="0" dirty="0">
                <a:effectLst/>
              </a:rPr>
              <a:t> sangat </a:t>
            </a:r>
            <a:r>
              <a:rPr lang="en-ID" sz="1800" b="0" i="0" dirty="0" err="1">
                <a:effectLst/>
              </a:rPr>
              <a:t>dibutuhkan</a:t>
            </a:r>
            <a:r>
              <a:rPr lang="en-ID" sz="1800" b="0" i="0" dirty="0">
                <a:effectLst/>
              </a:rPr>
              <a:t> </a:t>
            </a:r>
          </a:p>
          <a:p>
            <a:pPr marL="179388" indent="-179388">
              <a:buNone/>
            </a:pPr>
            <a:r>
              <a:rPr lang="en-ID" sz="1800" b="0" i="0" dirty="0">
                <a:effectLst/>
              </a:rPr>
              <a:t>    agar </a:t>
            </a:r>
            <a:r>
              <a:rPr lang="en-ID" sz="1800" b="0" i="0" dirty="0" err="1">
                <a:effectLst/>
              </a:rPr>
              <a:t>menunjang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kompetensi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bidang</a:t>
            </a:r>
            <a:r>
              <a:rPr lang="en-ID" sz="1800" b="0" i="0" dirty="0">
                <a:effectLst/>
              </a:rPr>
              <a:t>.</a:t>
            </a:r>
          </a:p>
          <a:p>
            <a:pPr marL="179388" indent="-179388">
              <a:buNone/>
            </a:pPr>
            <a:r>
              <a:rPr lang="en-ID" sz="1800" b="1" dirty="0"/>
              <a:t>3</a:t>
            </a:r>
            <a:r>
              <a:rPr lang="en-ID" sz="1800" dirty="0"/>
              <a:t>. </a:t>
            </a:r>
            <a:r>
              <a:rPr lang="en-ID" sz="1800" b="1" i="0" dirty="0">
                <a:effectLst/>
              </a:rPr>
              <a:t>Skill</a:t>
            </a:r>
          </a:p>
          <a:p>
            <a:pPr marL="179388" indent="0">
              <a:buNone/>
            </a:pPr>
            <a:r>
              <a:rPr lang="en-ID" sz="1800" dirty="0" err="1"/>
              <a:t>Kemam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puan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untuk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menggunakan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akal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,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fikiran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dan ide</a:t>
            </a:r>
          </a:p>
          <a:p>
            <a:pPr marL="179388" indent="0">
              <a:buNone/>
            </a:pPr>
            <a:r>
              <a:rPr lang="en-ID" sz="1800" dirty="0" err="1">
                <a:solidFill>
                  <a:srgbClr val="202124"/>
                </a:solidFill>
              </a:rPr>
              <a:t>d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alam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mengerjakan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,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mengubah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dan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membuat</a:t>
            </a:r>
            <a:r>
              <a:rPr lang="en-ID" sz="18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i="0" dirty="0" err="1">
                <a:solidFill>
                  <a:srgbClr val="202124"/>
                </a:solidFill>
                <a:effectLst/>
              </a:rPr>
              <a:t>sesuatu</a:t>
            </a:r>
            <a:endParaRPr lang="en-ID" sz="1800" i="0" dirty="0">
              <a:solidFill>
                <a:srgbClr val="202124"/>
              </a:solidFill>
              <a:effectLst/>
            </a:endParaRPr>
          </a:p>
          <a:p>
            <a:pPr marL="179388" indent="0">
              <a:buNone/>
            </a:pPr>
            <a:r>
              <a:rPr lang="en-ID" sz="1800" dirty="0" err="1">
                <a:solidFill>
                  <a:srgbClr val="202124"/>
                </a:solidFill>
              </a:rPr>
              <a:t>menjadi</a:t>
            </a:r>
            <a:r>
              <a:rPr lang="en-ID" sz="1800" dirty="0">
                <a:solidFill>
                  <a:srgbClr val="202124"/>
                </a:solidFill>
              </a:rPr>
              <a:t> </a:t>
            </a:r>
            <a:r>
              <a:rPr lang="en-ID" sz="1800" dirty="0" err="1">
                <a:solidFill>
                  <a:srgbClr val="202124"/>
                </a:solidFill>
              </a:rPr>
              <a:t>lebih</a:t>
            </a:r>
            <a:r>
              <a:rPr lang="en-ID" sz="1800" dirty="0">
                <a:solidFill>
                  <a:srgbClr val="202124"/>
                </a:solidFill>
              </a:rPr>
              <a:t> </a:t>
            </a:r>
            <a:r>
              <a:rPr lang="en-ID" sz="1800" dirty="0" err="1">
                <a:solidFill>
                  <a:srgbClr val="202124"/>
                </a:solidFill>
              </a:rPr>
              <a:t>baik</a:t>
            </a:r>
            <a:r>
              <a:rPr lang="en-ID" sz="1800" dirty="0">
                <a:solidFill>
                  <a:srgbClr val="202124"/>
                </a:solidFill>
              </a:rPr>
              <a:t>.</a:t>
            </a:r>
            <a:endParaRPr lang="en-ID" sz="1800" i="0" dirty="0">
              <a:effectLst/>
            </a:endParaRPr>
          </a:p>
          <a:p>
            <a:pPr marL="179388" indent="-179388">
              <a:buNone/>
            </a:pPr>
            <a:r>
              <a:rPr lang="en-ID" sz="1800" b="1" i="0" dirty="0">
                <a:effectLst/>
              </a:rPr>
              <a:t>4. Value</a:t>
            </a:r>
          </a:p>
          <a:p>
            <a:pPr marL="179388" indent="0">
              <a:buNone/>
            </a:pPr>
            <a:r>
              <a:rPr lang="en-ID" sz="1800" dirty="0" err="1"/>
              <a:t>Kemampuan</a:t>
            </a:r>
            <a:r>
              <a:rPr lang="en-ID" sz="1800" dirty="0"/>
              <a:t> yang </a:t>
            </a:r>
            <a:r>
              <a:rPr lang="en-ID" sz="1800" dirty="0" err="1"/>
              <a:t>lebih</a:t>
            </a:r>
            <a:r>
              <a:rPr lang="en-ID" sz="1800" dirty="0"/>
              <a:t> yang </a:t>
            </a:r>
            <a:r>
              <a:rPr lang="en-ID" sz="1800" dirty="0" err="1"/>
              <a:t>dimiliki</a:t>
            </a:r>
            <a:r>
              <a:rPr lang="en-ID" sz="1800" dirty="0"/>
              <a:t>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ada</a:t>
            </a:r>
            <a:r>
              <a:rPr lang="en-ID" sz="1800" dirty="0"/>
              <a:t> </a:t>
            </a:r>
            <a:r>
              <a:rPr lang="en-ID" sz="1800" dirty="0" err="1"/>
              <a:t>peningkatan</a:t>
            </a:r>
            <a:r>
              <a:rPr lang="en-ID" sz="1800" dirty="0"/>
              <a:t> </a:t>
            </a:r>
          </a:p>
          <a:p>
            <a:pPr marL="179388" indent="-179388">
              <a:buNone/>
            </a:pPr>
            <a:r>
              <a:rPr lang="en-ID" sz="1800" i="0" dirty="0">
                <a:effectLst/>
              </a:rPr>
              <a:t>    </a:t>
            </a:r>
            <a:r>
              <a:rPr lang="en-ID" sz="1800" i="0" dirty="0" err="1">
                <a:effectLst/>
              </a:rPr>
              <a:t>atas</a:t>
            </a:r>
            <a:r>
              <a:rPr lang="en-ID" sz="1800" i="0" dirty="0">
                <a:effectLst/>
              </a:rPr>
              <a:t> </a:t>
            </a:r>
            <a:r>
              <a:rPr lang="en-ID" sz="1800" i="0" dirty="0" err="1">
                <a:effectLst/>
              </a:rPr>
              <a:t>kompetensi</a:t>
            </a:r>
            <a:r>
              <a:rPr lang="en-ID" sz="1800" i="0" dirty="0">
                <a:effectLst/>
              </a:rPr>
              <a:t> yang </a:t>
            </a:r>
            <a:r>
              <a:rPr lang="en-ID" sz="1800" i="0" dirty="0" err="1">
                <a:effectLst/>
              </a:rPr>
              <a:t>dimiliki</a:t>
            </a:r>
            <a:r>
              <a:rPr lang="en-ID" sz="1800" b="1" i="0" dirty="0">
                <a:effectLst/>
              </a:rPr>
              <a:t>.</a:t>
            </a:r>
          </a:p>
          <a:p>
            <a:pPr marL="179388" indent="-179388">
              <a:buNone/>
            </a:pPr>
            <a:r>
              <a:rPr lang="en-ID" sz="1800" b="1" dirty="0"/>
              <a:t>5. Attitude</a:t>
            </a:r>
          </a:p>
          <a:p>
            <a:pPr marL="179388" indent="0">
              <a:buNone/>
            </a:pPr>
            <a:r>
              <a:rPr lang="en-ID" sz="1800" b="0" i="0" dirty="0" err="1">
                <a:effectLst/>
              </a:rPr>
              <a:t>Perilaku</a:t>
            </a:r>
            <a:r>
              <a:rPr lang="en-ID" sz="1800" b="0" i="0" dirty="0">
                <a:effectLst/>
              </a:rPr>
              <a:t> yang </a:t>
            </a:r>
            <a:r>
              <a:rPr lang="en-ID" sz="1800" b="0" i="0" dirty="0" err="1">
                <a:effectLst/>
              </a:rPr>
              <a:t>baik</a:t>
            </a:r>
            <a:r>
              <a:rPr lang="en-ID" sz="1800" b="0" i="0" dirty="0">
                <a:effectLst/>
              </a:rPr>
              <a:t> yang </a:t>
            </a:r>
            <a:r>
              <a:rPr lang="en-ID" sz="1800" b="0" i="0" dirty="0" err="1">
                <a:effectLst/>
              </a:rPr>
              <a:t>menjadi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dasar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nilai</a:t>
            </a:r>
            <a:r>
              <a:rPr lang="en-ID" sz="1800" b="0" i="0" dirty="0">
                <a:effectLst/>
              </a:rPr>
              <a:t> SDM </a:t>
            </a:r>
            <a:r>
              <a:rPr lang="en-ID" sz="1800" b="0" i="0" dirty="0" err="1">
                <a:effectLst/>
              </a:rPr>
              <a:t>kompeten</a:t>
            </a:r>
            <a:r>
              <a:rPr lang="en-ID" sz="1800" b="0" i="0" dirty="0">
                <a:effectLst/>
              </a:rPr>
              <a:t>.</a:t>
            </a:r>
          </a:p>
          <a:p>
            <a:pPr marL="179388" indent="-179388">
              <a:buNone/>
            </a:pPr>
            <a:r>
              <a:rPr lang="en-ID" sz="1800" b="1" dirty="0"/>
              <a:t>6. Interest</a:t>
            </a:r>
          </a:p>
          <a:p>
            <a:pPr marL="179388" indent="0">
              <a:buNone/>
            </a:pPr>
            <a:r>
              <a:rPr lang="en-ID" sz="1800" b="0" i="0" dirty="0" err="1">
                <a:effectLst/>
              </a:rPr>
              <a:t>Ketertarikan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diri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untuk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memiliki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pengembangan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diri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sehingga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lebih</a:t>
            </a:r>
            <a:r>
              <a:rPr lang="en-ID" sz="1800" b="0" i="0" dirty="0">
                <a:effectLst/>
              </a:rPr>
              <a:t> </a:t>
            </a:r>
            <a:r>
              <a:rPr lang="en-ID" sz="1800" b="0" i="0" dirty="0" err="1">
                <a:effectLst/>
              </a:rPr>
              <a:t>baik</a:t>
            </a:r>
            <a:r>
              <a:rPr lang="en-ID" sz="1800" b="0" i="0" dirty="0">
                <a:effectLst/>
              </a:rPr>
              <a:t>.</a:t>
            </a:r>
          </a:p>
          <a:p>
            <a:pPr marL="0" indent="0">
              <a:buNone/>
            </a:pPr>
            <a:endParaRPr lang="en-ID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B75B7-88FE-FF6F-1427-55EDA9542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42" y="1579418"/>
            <a:ext cx="4009157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SDM DAN INDUSTRI 4.0</a:t>
            </a:r>
            <a:br>
              <a:rPr lang="en-US" b="1" dirty="0">
                <a:latin typeface="+mn-lt"/>
              </a:rPr>
            </a:br>
            <a:endParaRPr lang="en-ID" b="1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A79FF2-F0C1-5C23-99D2-AB3095B37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SUMBER DAYA MANUSIA</a:t>
            </a:r>
          </a:p>
          <a:p>
            <a:pPr marL="0" indent="0">
              <a:buNone/>
            </a:pPr>
            <a:r>
              <a:rPr lang="en-US" sz="2000" dirty="0"/>
              <a:t>Peran SDM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penentu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err="1">
                <a:cs typeface="Times New Roman" pitchFamily="18" charset="0"/>
              </a:rPr>
              <a:t>Fungsi</a:t>
            </a:r>
            <a:r>
              <a:rPr lang="en-US" sz="2000" dirty="0">
                <a:cs typeface="Times New Roman" pitchFamily="18" charset="0"/>
              </a:rPr>
              <a:t> SDM :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Merencanakan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kebutuhan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staf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Mencari</a:t>
            </a:r>
            <a:r>
              <a:rPr lang="en-US" sz="2000" dirty="0">
                <a:cs typeface="Times New Roman" pitchFamily="18" charset="0"/>
              </a:rPr>
              <a:t> dan </a:t>
            </a:r>
            <a:r>
              <a:rPr lang="en-US" sz="2000" dirty="0" err="1">
                <a:cs typeface="Times New Roman" pitchFamily="18" charset="0"/>
              </a:rPr>
              <a:t>merekrut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karyawan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Melatih</a:t>
            </a:r>
            <a:r>
              <a:rPr lang="en-US" sz="2000" dirty="0">
                <a:cs typeface="Times New Roman" pitchFamily="18" charset="0"/>
              </a:rPr>
              <a:t> dan </a:t>
            </a:r>
            <a:r>
              <a:rPr lang="en-US" sz="2000" dirty="0" err="1">
                <a:cs typeface="Times New Roman" pitchFamily="18" charset="0"/>
              </a:rPr>
              <a:t>mengembangkan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Menilai</a:t>
            </a:r>
            <a:r>
              <a:rPr lang="en-US" sz="2000" dirty="0">
                <a:cs typeface="Times New Roman" pitchFamily="18" charset="0"/>
              </a:rPr>
              <a:t> performance</a:t>
            </a: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Menetapkan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kompensasi</a:t>
            </a:r>
            <a:r>
              <a:rPr lang="en-US" sz="2000" dirty="0">
                <a:cs typeface="Times New Roman" pitchFamily="18" charset="0"/>
              </a:rPr>
              <a:t>/</a:t>
            </a:r>
            <a:r>
              <a:rPr lang="en-US" sz="2000" dirty="0" err="1">
                <a:cs typeface="Times New Roman" pitchFamily="18" charset="0"/>
              </a:rPr>
              <a:t>imbalan</a:t>
            </a:r>
            <a:endParaRPr lang="en-US" sz="2000" dirty="0"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 err="1">
                <a:cs typeface="Times New Roman" pitchFamily="18" charset="0"/>
              </a:rPr>
              <a:t>Menyesuaikan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dengan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perubahan</a:t>
            </a:r>
            <a:r>
              <a:rPr lang="en-US" sz="2000" dirty="0">
                <a:cs typeface="Times New Roman" pitchFamily="18" charset="0"/>
              </a:rPr>
              <a:t> yang </a:t>
            </a:r>
            <a:r>
              <a:rPr lang="en-US" sz="2000" dirty="0" err="1">
                <a:cs typeface="Times New Roman" pitchFamily="18" charset="0"/>
              </a:rPr>
              <a:t>ada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endParaRPr lang="en-ID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9D408E-0EDA-B04B-748A-CA4548B5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94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/>
              <a:t>Industri</a:t>
            </a:r>
            <a:r>
              <a:rPr lang="en-US" sz="2000" b="1" dirty="0"/>
              <a:t> 4.0</a:t>
            </a:r>
            <a:r>
              <a:rPr lang="en-US" sz="2000" dirty="0"/>
              <a:t> </a:t>
            </a:r>
            <a:r>
              <a:rPr lang="en-ID" sz="2000" dirty="0">
                <a:solidFill>
                  <a:srgbClr val="202124"/>
                </a:solidFill>
              </a:rPr>
              <a:t>/ </a:t>
            </a:r>
            <a:r>
              <a:rPr lang="en-ID" sz="2000" b="1" i="0" dirty="0">
                <a:solidFill>
                  <a:srgbClr val="202124"/>
                </a:solidFill>
                <a:effectLst/>
              </a:rPr>
              <a:t>Cyber Physical System</a:t>
            </a:r>
            <a:endParaRPr lang="en-ID" sz="2000" b="0" i="0" dirty="0">
              <a:solidFill>
                <a:srgbClr val="202124"/>
              </a:solidFill>
              <a:effectLst/>
            </a:endParaRPr>
          </a:p>
          <a:p>
            <a:pPr marL="0" indent="0">
              <a:buNone/>
            </a:pPr>
            <a:r>
              <a:rPr lang="en-ID" sz="2000" b="0" i="0" dirty="0" err="1">
                <a:solidFill>
                  <a:srgbClr val="202124"/>
                </a:solidFill>
                <a:effectLst/>
              </a:rPr>
              <a:t>Merupakan</a:t>
            </a:r>
            <a:r>
              <a:rPr lang="en-ID" sz="2000" b="0" i="0" dirty="0">
                <a:solidFill>
                  <a:srgbClr val="202124"/>
                </a:solidFill>
                <a:effectLst/>
              </a:rPr>
              <a:t>  </a:t>
            </a:r>
            <a:r>
              <a:rPr lang="en-ID" sz="2000" b="1" i="0" dirty="0" err="1">
                <a:solidFill>
                  <a:srgbClr val="202124"/>
                </a:solidFill>
                <a:effectLst/>
              </a:rPr>
              <a:t>kolaborasi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i="0" dirty="0" err="1">
                <a:solidFill>
                  <a:srgbClr val="202124"/>
                </a:solidFill>
                <a:effectLst/>
              </a:rPr>
              <a:t>antara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i="0" dirty="0" err="1">
                <a:solidFill>
                  <a:srgbClr val="202124"/>
                </a:solidFill>
                <a:effectLst/>
              </a:rPr>
              <a:t>teknologi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b="1" i="0" dirty="0">
                <a:solidFill>
                  <a:srgbClr val="202124"/>
                </a:solidFill>
                <a:effectLst/>
              </a:rPr>
              <a:t>cyber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i="0" dirty="0" err="1">
                <a:solidFill>
                  <a:srgbClr val="202124"/>
                </a:solidFill>
                <a:effectLst/>
              </a:rPr>
              <a:t>dengan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i="0" dirty="0" err="1">
                <a:solidFill>
                  <a:srgbClr val="202124"/>
                </a:solidFill>
                <a:effectLst/>
              </a:rPr>
              <a:t>teknologi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2000" b="1" i="0" dirty="0" err="1">
                <a:solidFill>
                  <a:srgbClr val="202124"/>
                </a:solidFill>
                <a:effectLst/>
              </a:rPr>
              <a:t>otomatisasi</a:t>
            </a:r>
            <a:r>
              <a:rPr lang="en-ID" sz="2000" i="0" dirty="0">
                <a:solidFill>
                  <a:srgbClr val="202124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ID" sz="2000" dirty="0">
              <a:solidFill>
                <a:srgbClr val="202124"/>
              </a:solidFill>
            </a:endParaRPr>
          </a:p>
          <a:p>
            <a:pPr marL="0" indent="0">
              <a:buNone/>
            </a:pPr>
            <a:endParaRPr lang="en-ID" sz="2000" dirty="0">
              <a:solidFill>
                <a:srgbClr val="202124"/>
              </a:solidFill>
            </a:endParaRPr>
          </a:p>
          <a:p>
            <a:pPr marL="0" indent="0">
              <a:buNone/>
            </a:pPr>
            <a:endParaRPr lang="en-ID" sz="2000" dirty="0">
              <a:solidFill>
                <a:srgbClr val="20212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129D0-B7EA-CE27-960D-D17445AE4794}"/>
              </a:ext>
            </a:extLst>
          </p:cNvPr>
          <p:cNvSpPr/>
          <p:nvPr/>
        </p:nvSpPr>
        <p:spPr>
          <a:xfrm>
            <a:off x="9116291" y="3139913"/>
            <a:ext cx="1288472" cy="4925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Interoperabilitas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7CC43-58A3-138A-2336-883E4E16F0DE}"/>
              </a:ext>
            </a:extLst>
          </p:cNvPr>
          <p:cNvSpPr/>
          <p:nvPr/>
        </p:nvSpPr>
        <p:spPr>
          <a:xfrm>
            <a:off x="9116291" y="4024374"/>
            <a:ext cx="1288472" cy="4925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Transparansi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informasi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6A30B-72AC-E7D6-DC37-00BBD856BA84}"/>
              </a:ext>
            </a:extLst>
          </p:cNvPr>
          <p:cNvSpPr/>
          <p:nvPr/>
        </p:nvSpPr>
        <p:spPr>
          <a:xfrm>
            <a:off x="9116291" y="4898609"/>
            <a:ext cx="1288472" cy="4925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Bantuan</a:t>
            </a:r>
            <a:r>
              <a:rPr lang="en-US" sz="1200" b="1" dirty="0">
                <a:solidFill>
                  <a:schemeClr val="tx1"/>
                </a:solidFill>
              </a:rPr>
              <a:t> Teknis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7C1AA-6F95-4935-A82A-1BEB731BB091}"/>
              </a:ext>
            </a:extLst>
          </p:cNvPr>
          <p:cNvSpPr/>
          <p:nvPr/>
        </p:nvSpPr>
        <p:spPr>
          <a:xfrm>
            <a:off x="9116291" y="5759493"/>
            <a:ext cx="1288472" cy="4925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Keputusan </a:t>
            </a:r>
            <a:r>
              <a:rPr lang="en-US" sz="1200" b="1" dirty="0" err="1">
                <a:solidFill>
                  <a:schemeClr val="tx1"/>
                </a:solidFill>
              </a:rPr>
              <a:t>Mandiri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DD04B6D-A221-D0B6-D3FE-3839280ECF0D}"/>
              </a:ext>
            </a:extLst>
          </p:cNvPr>
          <p:cNvSpPr/>
          <p:nvPr/>
        </p:nvSpPr>
        <p:spPr>
          <a:xfrm>
            <a:off x="8388928" y="3253616"/>
            <a:ext cx="568036" cy="3788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AB96F12-9E4A-8ABC-45CA-55A5CEE4B1B5}"/>
              </a:ext>
            </a:extLst>
          </p:cNvPr>
          <p:cNvSpPr/>
          <p:nvPr/>
        </p:nvSpPr>
        <p:spPr>
          <a:xfrm>
            <a:off x="8388928" y="4081225"/>
            <a:ext cx="568036" cy="3788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878FD42-1AD0-48D0-5BA8-846077315367}"/>
              </a:ext>
            </a:extLst>
          </p:cNvPr>
          <p:cNvSpPr/>
          <p:nvPr/>
        </p:nvSpPr>
        <p:spPr>
          <a:xfrm>
            <a:off x="8388928" y="4967185"/>
            <a:ext cx="568036" cy="3788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A4E9470-AE2F-D262-E747-4AD9FB2DC633}"/>
              </a:ext>
            </a:extLst>
          </p:cNvPr>
          <p:cNvSpPr/>
          <p:nvPr/>
        </p:nvSpPr>
        <p:spPr>
          <a:xfrm>
            <a:off x="8388928" y="5834663"/>
            <a:ext cx="568036" cy="3788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29394-200C-6BC9-D259-2472C5B24BD8}"/>
              </a:ext>
            </a:extLst>
          </p:cNvPr>
          <p:cNvSpPr/>
          <p:nvPr/>
        </p:nvSpPr>
        <p:spPr>
          <a:xfrm>
            <a:off x="6376557" y="4460079"/>
            <a:ext cx="1288472" cy="6383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Industri</a:t>
            </a:r>
            <a:r>
              <a:rPr lang="en-US" sz="1400" b="1" dirty="0">
                <a:solidFill>
                  <a:schemeClr val="tx1"/>
                </a:solidFill>
              </a:rPr>
              <a:t> 4.0</a:t>
            </a:r>
            <a:endParaRPr lang="en-ID" sz="14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89C838-74E1-A945-E9E4-75A614CC1D7A}"/>
              </a:ext>
            </a:extLst>
          </p:cNvPr>
          <p:cNvCxnSpPr>
            <a:stCxn id="19" idx="3"/>
          </p:cNvCxnSpPr>
          <p:nvPr/>
        </p:nvCxnSpPr>
        <p:spPr>
          <a:xfrm flipV="1">
            <a:off x="7665029" y="3429000"/>
            <a:ext cx="723899" cy="135027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A4F7C6-1C2E-B1C2-BA47-FC64A73EE5A3}"/>
              </a:ext>
            </a:extLst>
          </p:cNvPr>
          <p:cNvCxnSpPr>
            <a:stCxn id="19" idx="3"/>
            <a:endCxn id="16" idx="1"/>
          </p:cNvCxnSpPr>
          <p:nvPr/>
        </p:nvCxnSpPr>
        <p:spPr>
          <a:xfrm flipV="1">
            <a:off x="7665029" y="4270652"/>
            <a:ext cx="723899" cy="50862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3CE6F7-8B6C-114E-96A0-55D46BC355EA}"/>
              </a:ext>
            </a:extLst>
          </p:cNvPr>
          <p:cNvCxnSpPr>
            <a:stCxn id="19" idx="3"/>
            <a:endCxn id="17" idx="1"/>
          </p:cNvCxnSpPr>
          <p:nvPr/>
        </p:nvCxnSpPr>
        <p:spPr>
          <a:xfrm>
            <a:off x="7665029" y="4779277"/>
            <a:ext cx="723899" cy="37733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FDF1F8-2E1E-9F6D-B519-7DA640193D4B}"/>
              </a:ext>
            </a:extLst>
          </p:cNvPr>
          <p:cNvCxnSpPr>
            <a:stCxn id="19" idx="3"/>
            <a:endCxn id="18" idx="1"/>
          </p:cNvCxnSpPr>
          <p:nvPr/>
        </p:nvCxnSpPr>
        <p:spPr>
          <a:xfrm>
            <a:off x="7665029" y="4779277"/>
            <a:ext cx="723899" cy="124481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0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365126"/>
            <a:ext cx="10259291" cy="854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TAHAPAN PADA ERA INDUSTRI</a:t>
            </a:r>
            <a:endParaRPr lang="en-ID" sz="2800" b="1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289789-C00D-B21D-76DE-87F32F862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1462087"/>
            <a:ext cx="8714509" cy="4924858"/>
          </a:xfrm>
        </p:spPr>
      </p:pic>
    </p:spTree>
    <p:extLst>
      <p:ext uri="{BB962C8B-B14F-4D97-AF65-F5344CB8AC3E}">
        <p14:creationId xmlns:p14="http://schemas.microsoft.com/office/powerpoint/2010/main" val="3202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48A41A-6A06-1D6B-B7BD-06098781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365125"/>
            <a:ext cx="10260012" cy="673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latin typeface="+mn-lt"/>
              </a:rPr>
              <a:t>Tantangan Baru Industri 4.0</a:t>
            </a:r>
            <a:endParaRPr lang="id-ID" sz="3200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278A6-96F8-874A-BA1B-F27D92DD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788" y="1253331"/>
            <a:ext cx="10260012" cy="2164691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marL="171450" indent="-171450" algn="just" defTabSz="9141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4.0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menuntut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komprehensif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 defTabSz="9141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emanfaatkan dan mengoptimalkan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momentum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Revolusi Industri 4.0 untuk menarik industri yang masih menggunakan teknologi 1.0, 2.0, dan 3.0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14128">
              <a:spcAft>
                <a:spcPts val="600"/>
              </a:spcAft>
              <a:buNone/>
            </a:pP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Kotak Teks 28">
            <a:extLst>
              <a:ext uri="{FF2B5EF4-FFF2-40B4-BE49-F238E27FC236}">
                <a16:creationId xmlns:a16="http://schemas.microsoft.com/office/drawing/2014/main" id="{D7B94B5C-2931-D4C8-27F5-128DB4F3F5EB}"/>
              </a:ext>
            </a:extLst>
          </p:cNvPr>
          <p:cNvSpPr txBox="1"/>
          <p:nvPr/>
        </p:nvSpPr>
        <p:spPr>
          <a:xfrm>
            <a:off x="1510145" y="3170362"/>
            <a:ext cx="10147184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Masih 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Terdapat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 Indonesia yang 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berada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pada </a:t>
            </a:r>
            <a:r>
              <a:rPr lang="en-AU" sz="1600" b="1" kern="0" dirty="0">
                <a:solidFill>
                  <a:prstClr val="black"/>
                </a:solidFill>
              </a:rPr>
              <a:t>F</a:t>
            </a:r>
            <a:r>
              <a:rPr kumimoji="0" lang="en-AU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ase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R.I 1,2,3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EA23F-6799-8CCA-8B33-42CAC321AC78}"/>
              </a:ext>
            </a:extLst>
          </p:cNvPr>
          <p:cNvSpPr/>
          <p:nvPr/>
        </p:nvSpPr>
        <p:spPr>
          <a:xfrm>
            <a:off x="1219200" y="3616036"/>
            <a:ext cx="2438400" cy="2399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="1" kern="0" dirty="0">
              <a:solidFill>
                <a:schemeClr val="tx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Contoh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Mesin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Mekanik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Industri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Textil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(Alat </a:t>
            </a: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tenun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Pertanian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Mesin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AU" sz="12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Bajak</a:t>
            </a:r>
            <a:r>
              <a:rPr kumimoji="0" lang="en-A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Revolusi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Industri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1.0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36F88-14F8-83C0-105B-49EDB77DCEC9}"/>
              </a:ext>
            </a:extLst>
          </p:cNvPr>
          <p:cNvSpPr/>
          <p:nvPr/>
        </p:nvSpPr>
        <p:spPr>
          <a:xfrm>
            <a:off x="3962400" y="3632262"/>
            <a:ext cx="2438400" cy="23829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endParaRPr lang="en-AU" sz="1400" dirty="0">
              <a:solidFill>
                <a:schemeClr val="tx1"/>
              </a:solidFill>
            </a:endParaRPr>
          </a:p>
          <a:p>
            <a:pPr algn="l"/>
            <a:endParaRPr lang="en-AU" sz="1200" dirty="0">
              <a:solidFill>
                <a:schemeClr val="tx1"/>
              </a:solidFill>
            </a:endParaRPr>
          </a:p>
          <a:p>
            <a:pPr algn="ctr"/>
            <a:endParaRPr lang="en-AU" sz="1200" dirty="0">
              <a:solidFill>
                <a:schemeClr val="tx1"/>
              </a:solidFill>
            </a:endParaRPr>
          </a:p>
          <a:p>
            <a:pPr algn="ctr"/>
            <a:endParaRPr lang="en-AU" sz="1200" dirty="0">
              <a:solidFill>
                <a:schemeClr val="tx1"/>
              </a:solidFill>
            </a:endParaRPr>
          </a:p>
          <a:p>
            <a:pPr algn="ctr"/>
            <a:r>
              <a:rPr lang="en-AU" sz="1200" dirty="0" err="1">
                <a:solidFill>
                  <a:schemeClr val="tx1"/>
                </a:solidFill>
              </a:rPr>
              <a:t>Contoh</a:t>
            </a:r>
            <a:r>
              <a:rPr lang="en-AU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AU" sz="1200" dirty="0" err="1">
                <a:solidFill>
                  <a:schemeClr val="tx1"/>
                </a:solidFill>
              </a:rPr>
              <a:t>Produksi</a:t>
            </a:r>
            <a:r>
              <a:rPr lang="en-AU" sz="1200" dirty="0">
                <a:solidFill>
                  <a:schemeClr val="tx1"/>
                </a:solidFill>
              </a:rPr>
              <a:t> </a:t>
            </a:r>
            <a:r>
              <a:rPr lang="en-AU" sz="1200" dirty="0" err="1">
                <a:solidFill>
                  <a:schemeClr val="tx1"/>
                </a:solidFill>
              </a:rPr>
              <a:t>Massal</a:t>
            </a:r>
            <a:r>
              <a:rPr lang="en-AU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AU" sz="1200" dirty="0" err="1">
                <a:solidFill>
                  <a:schemeClr val="tx1"/>
                </a:solidFill>
              </a:rPr>
              <a:t>Industri</a:t>
            </a:r>
            <a:r>
              <a:rPr lang="en-AU" sz="1200" dirty="0">
                <a:solidFill>
                  <a:schemeClr val="tx1"/>
                </a:solidFill>
              </a:rPr>
              <a:t> </a:t>
            </a:r>
            <a:r>
              <a:rPr lang="en-AU" sz="1200" dirty="0" err="1">
                <a:solidFill>
                  <a:schemeClr val="tx1"/>
                </a:solidFill>
              </a:rPr>
              <a:t>Mamin</a:t>
            </a:r>
            <a:r>
              <a:rPr lang="en-AU" sz="1200" dirty="0">
                <a:solidFill>
                  <a:schemeClr val="tx1"/>
                </a:solidFill>
              </a:rPr>
              <a:t> (Mie </a:t>
            </a:r>
            <a:r>
              <a:rPr lang="en-AU" sz="1200" dirty="0" err="1">
                <a:solidFill>
                  <a:schemeClr val="tx1"/>
                </a:solidFill>
              </a:rPr>
              <a:t>Instan</a:t>
            </a:r>
            <a:r>
              <a:rPr lang="en-AU" sz="12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AU" sz="1200" dirty="0" err="1">
                <a:solidFill>
                  <a:schemeClr val="tx1"/>
                </a:solidFill>
              </a:rPr>
              <a:t>Percetakan</a:t>
            </a:r>
            <a:r>
              <a:rPr lang="en-AU" sz="1200" dirty="0">
                <a:solidFill>
                  <a:schemeClr val="tx1"/>
                </a:solidFill>
              </a:rPr>
              <a:t> (Koran)</a:t>
            </a:r>
          </a:p>
          <a:p>
            <a:pPr algn="ctr"/>
            <a:endParaRPr lang="en-AU" sz="1200" dirty="0">
              <a:solidFill>
                <a:schemeClr val="tx1"/>
              </a:solidFill>
            </a:endParaRPr>
          </a:p>
          <a:p>
            <a:pPr algn="ctr"/>
            <a:r>
              <a:rPr lang="en-AU" sz="1400" b="1" dirty="0" err="1">
                <a:solidFill>
                  <a:schemeClr val="tx1"/>
                </a:solidFill>
              </a:rPr>
              <a:t>Revolusi</a:t>
            </a:r>
            <a:r>
              <a:rPr lang="en-AU" sz="1400" b="1" dirty="0">
                <a:solidFill>
                  <a:schemeClr val="tx1"/>
                </a:solidFill>
              </a:rPr>
              <a:t> </a:t>
            </a:r>
            <a:r>
              <a:rPr lang="en-AU" sz="1400" b="1" dirty="0" err="1">
                <a:solidFill>
                  <a:schemeClr val="tx1"/>
                </a:solidFill>
              </a:rPr>
              <a:t>Industri</a:t>
            </a:r>
            <a:r>
              <a:rPr lang="en-AU" sz="1400" b="1" dirty="0">
                <a:solidFill>
                  <a:schemeClr val="tx1"/>
                </a:solidFill>
              </a:rPr>
              <a:t> 2.0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76656B-700E-956A-0E50-E4E8FCAF5434}"/>
              </a:ext>
            </a:extLst>
          </p:cNvPr>
          <p:cNvSpPr/>
          <p:nvPr/>
        </p:nvSpPr>
        <p:spPr>
          <a:xfrm>
            <a:off x="6705600" y="3616036"/>
            <a:ext cx="2438400" cy="23829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Contoh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Komputerisasi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Otomotif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Revolusi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Industri</a:t>
            </a:r>
            <a:r>
              <a:rPr lang="en-US" sz="1400" b="1" dirty="0">
                <a:solidFill>
                  <a:schemeClr val="tx1"/>
                </a:solidFill>
              </a:rPr>
              <a:t> 3.0</a:t>
            </a:r>
          </a:p>
          <a:p>
            <a:pPr algn="ctr"/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5127A-D564-7045-13AE-02BD405CA928}"/>
              </a:ext>
            </a:extLst>
          </p:cNvPr>
          <p:cNvSpPr/>
          <p:nvPr/>
        </p:nvSpPr>
        <p:spPr>
          <a:xfrm>
            <a:off x="9448800" y="3632262"/>
            <a:ext cx="2438400" cy="238298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Contoh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Otomatisasi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Consumer Digital (Go-</a:t>
            </a:r>
            <a:r>
              <a:rPr lang="en-US" sz="1200" dirty="0" err="1">
                <a:solidFill>
                  <a:schemeClr val="tx1"/>
                </a:solidFill>
              </a:rPr>
              <a:t>jek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dll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Revolusi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Industri</a:t>
            </a:r>
            <a:r>
              <a:rPr lang="en-US" sz="1400" b="1" dirty="0">
                <a:solidFill>
                  <a:schemeClr val="tx1"/>
                </a:solidFill>
              </a:rPr>
              <a:t> 4.0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dirty="0"/>
              <a:t> </a:t>
            </a:r>
            <a:endParaRPr lang="en-ID" dirty="0"/>
          </a:p>
        </p:txBody>
      </p:sp>
      <p:pic>
        <p:nvPicPr>
          <p:cNvPr id="18" name="Gambar 9">
            <a:extLst>
              <a:ext uri="{FF2B5EF4-FFF2-40B4-BE49-F238E27FC236}">
                <a16:creationId xmlns:a16="http://schemas.microsoft.com/office/drawing/2014/main" id="{DE907997-39BA-F028-2637-AD7A491C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2" r="41405"/>
          <a:stretch/>
        </p:blipFill>
        <p:spPr>
          <a:xfrm>
            <a:off x="1907642" y="3706930"/>
            <a:ext cx="1061517" cy="962033"/>
          </a:xfrm>
          <a:prstGeom prst="rect">
            <a:avLst/>
          </a:prstGeom>
        </p:spPr>
      </p:pic>
      <p:pic>
        <p:nvPicPr>
          <p:cNvPr id="20" name="Gambar 10">
            <a:extLst>
              <a:ext uri="{FF2B5EF4-FFF2-40B4-BE49-F238E27FC236}">
                <a16:creationId xmlns:a16="http://schemas.microsoft.com/office/drawing/2014/main" id="{B4AEADBE-BE5A-7D28-A8C9-065A54FBE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9" t="48681" r="-553" b="25649"/>
          <a:stretch/>
        </p:blipFill>
        <p:spPr>
          <a:xfrm>
            <a:off x="4662703" y="3716528"/>
            <a:ext cx="1037793" cy="942836"/>
          </a:xfrm>
          <a:prstGeom prst="rect">
            <a:avLst/>
          </a:prstGeom>
        </p:spPr>
      </p:pic>
      <p:pic>
        <p:nvPicPr>
          <p:cNvPr id="11" name="Gambar 44">
            <a:extLst>
              <a:ext uri="{FF2B5EF4-FFF2-40B4-BE49-F238E27FC236}">
                <a16:creationId xmlns:a16="http://schemas.microsoft.com/office/drawing/2014/main" id="{53048DE5-F923-0236-6436-25B8E7DA9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 r="41810" b="49881"/>
          <a:stretch/>
        </p:blipFill>
        <p:spPr>
          <a:xfrm>
            <a:off x="7442458" y="3706930"/>
            <a:ext cx="1034716" cy="962033"/>
          </a:xfrm>
          <a:prstGeom prst="ellipse">
            <a:avLst/>
          </a:prstGeom>
        </p:spPr>
      </p:pic>
      <p:pic>
        <p:nvPicPr>
          <p:cNvPr id="12" name="Gambar 45">
            <a:extLst>
              <a:ext uri="{FF2B5EF4-FFF2-40B4-BE49-F238E27FC236}">
                <a16:creationId xmlns:a16="http://schemas.microsoft.com/office/drawing/2014/main" id="{77485ECE-DDB5-69E2-E47E-692BC6DB8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9" r="606" b="75369"/>
          <a:stretch/>
        </p:blipFill>
        <p:spPr>
          <a:xfrm>
            <a:off x="10182386" y="3721632"/>
            <a:ext cx="971227" cy="9473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32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346364"/>
            <a:ext cx="10259291" cy="1108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latin typeface="+mn-lt"/>
              </a:rPr>
              <a:t>Transformasi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Kebijakan</a:t>
            </a:r>
            <a:r>
              <a:rPr lang="en-US" sz="3600" b="1" dirty="0">
                <a:latin typeface="+mn-lt"/>
              </a:rPr>
              <a:t> di Era </a:t>
            </a:r>
            <a:r>
              <a:rPr lang="en-US" sz="3600" b="1" dirty="0" err="1">
                <a:latin typeface="+mn-lt"/>
              </a:rPr>
              <a:t>Revolusi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Industri</a:t>
            </a:r>
            <a:r>
              <a:rPr lang="en-US" sz="3600" b="1" dirty="0">
                <a:latin typeface="+mn-lt"/>
              </a:rPr>
              <a:t> 4.0</a:t>
            </a:r>
            <a:br>
              <a:rPr lang="en-US" sz="4400" dirty="0"/>
            </a:br>
            <a:endParaRPr lang="en-ID" b="1" dirty="0">
              <a:latin typeface="Academy Engraved LET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70D16-E4A2-2B2D-BBF8-CBADF281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8" y="1177636"/>
            <a:ext cx="10259292" cy="5514109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 err="1">
                <a:cs typeface="Arial" panose="020B0604020202020204" pitchFamily="34" charset="0"/>
              </a:rPr>
              <a:t>Transformasi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kebijakan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ekonomi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difokuskan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untuk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merubah</a:t>
            </a:r>
            <a:r>
              <a:rPr lang="en-US" sz="2000" dirty="0">
                <a:cs typeface="Arial" panose="020B0604020202020204" pitchFamily="34" charset="0"/>
              </a:rPr>
              <a:t> Ekonomi </a:t>
            </a:r>
            <a:r>
              <a:rPr lang="en-US" sz="2000" dirty="0" err="1">
                <a:cs typeface="Arial" panose="020B0604020202020204" pitchFamily="34" charset="0"/>
              </a:rPr>
              <a:t>berbasis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Sumber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Daya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cs typeface="Arial" panose="020B0604020202020204" pitchFamily="34" charset="0"/>
              </a:rPr>
              <a:t>Alam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ke</a:t>
            </a:r>
            <a:r>
              <a:rPr lang="en-US" sz="2000" dirty="0">
                <a:cs typeface="Arial" panose="020B0604020202020204" pitchFamily="34" charset="0"/>
              </a:rPr>
              <a:t> Ekonomi </a:t>
            </a:r>
            <a:r>
              <a:rPr lang="en-US" sz="2000" dirty="0" err="1">
                <a:cs typeface="Arial" panose="020B0604020202020204" pitchFamily="34" charset="0"/>
              </a:rPr>
              <a:t>Berbasis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i="1" dirty="0">
                <a:cs typeface="Arial" panose="020B0604020202020204" pitchFamily="34" charset="0"/>
              </a:rPr>
              <a:t>Nilai </a:t>
            </a:r>
            <a:r>
              <a:rPr lang="en-US" sz="2000" b="1" i="1" dirty="0" err="1">
                <a:cs typeface="Arial" panose="020B0604020202020204" pitchFamily="34" charset="0"/>
              </a:rPr>
              <a:t>Tambah</a:t>
            </a:r>
            <a:r>
              <a:rPr lang="en-US" sz="2000" b="1" i="1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berbasis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industri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manufaktur</a:t>
            </a:r>
            <a:r>
              <a:rPr lang="en-US" sz="2000" dirty="0">
                <a:cs typeface="Arial" panose="020B0604020202020204" pitchFamily="34" charset="0"/>
              </a:rPr>
              <a:t> dan </a:t>
            </a:r>
            <a:r>
              <a:rPr lang="en-US" sz="2000" dirty="0" err="1">
                <a:cs typeface="Arial" panose="020B0604020202020204" pitchFamily="34" charset="0"/>
              </a:rPr>
              <a:t>jasa</a:t>
            </a:r>
            <a:r>
              <a:rPr lang="en-US" sz="2000" dirty="0"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cs typeface="Arial" panose="020B0604020202020204" pitchFamily="34" charset="0"/>
              </a:rPr>
              <a:t>						              </a:t>
            </a:r>
            <a:r>
              <a:rPr lang="en-US" sz="1200" b="1" dirty="0" err="1">
                <a:cs typeface="Arial" panose="020B0604020202020204" pitchFamily="34" charset="0"/>
              </a:rPr>
              <a:t>Vokasi</a:t>
            </a: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1" dirty="0" err="1">
                <a:cs typeface="Arial" panose="020B0604020202020204" pitchFamily="34" charset="0"/>
              </a:rPr>
              <a:t>Insentif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pajak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bagi</a:t>
            </a:r>
            <a:r>
              <a:rPr lang="en-US" sz="1200" b="1" dirty="0">
                <a:cs typeface="Arial" panose="020B0604020202020204" pitchFamily="34" charset="0"/>
              </a:rPr>
              <a:t> industry</a:t>
            </a:r>
          </a:p>
          <a:p>
            <a:pPr marL="0" indent="0">
              <a:buNone/>
            </a:pPr>
            <a:r>
              <a:rPr lang="en-US" sz="1200" b="1" dirty="0">
                <a:cs typeface="Arial" panose="020B0604020202020204" pitchFamily="34" charset="0"/>
              </a:rPr>
              <a:t>                                                                         				                                                                    </a:t>
            </a:r>
            <a:r>
              <a:rPr lang="en-US" sz="1200" b="1" dirty="0" err="1">
                <a:cs typeface="Arial" panose="020B0604020202020204" pitchFamily="34" charset="0"/>
              </a:rPr>
              <a:t>Pengembangan</a:t>
            </a:r>
            <a:r>
              <a:rPr lang="en-US" sz="1200" b="1" dirty="0">
                <a:cs typeface="Arial" panose="020B0604020202020204" pitchFamily="34" charset="0"/>
              </a:rPr>
              <a:t> </a:t>
            </a:r>
            <a:r>
              <a:rPr lang="en-US" sz="1200" b="1" dirty="0" err="1">
                <a:cs typeface="Arial" panose="020B0604020202020204" pitchFamily="34" charset="0"/>
              </a:rPr>
              <a:t>vokasi</a:t>
            </a:r>
            <a:endParaRPr lang="id-ID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6E5D3F3F-9356-75D4-9B8D-AB46E8A9FEAF}"/>
              </a:ext>
            </a:extLst>
          </p:cNvPr>
          <p:cNvSpPr/>
          <p:nvPr/>
        </p:nvSpPr>
        <p:spPr>
          <a:xfrm>
            <a:off x="1928952" y="1927809"/>
            <a:ext cx="3235426" cy="716379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Tantangan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  <a:r>
              <a:rPr lang="en-US" sz="1400" b="1" dirty="0" err="1">
                <a:solidFill>
                  <a:schemeClr val="tx1"/>
                </a:solidFill>
              </a:rPr>
              <a:t>peluang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</a:t>
            </a:r>
            <a:r>
              <a:rPr lang="en-US" sz="1400" b="1" dirty="0" err="1">
                <a:solidFill>
                  <a:schemeClr val="tx1"/>
                </a:solidFill>
              </a:rPr>
              <a:t>faktor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mempengaruhi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5">
            <a:extLst>
              <a:ext uri="{FF2B5EF4-FFF2-40B4-BE49-F238E27FC236}">
                <a16:creationId xmlns:a16="http://schemas.microsoft.com/office/drawing/2014/main" id="{727AFB45-EBFE-C2AD-EB1C-704E05ECBFC4}"/>
              </a:ext>
            </a:extLst>
          </p:cNvPr>
          <p:cNvSpPr/>
          <p:nvPr/>
        </p:nvSpPr>
        <p:spPr>
          <a:xfrm>
            <a:off x="1928952" y="2644188"/>
            <a:ext cx="3235426" cy="159823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200" b="1" dirty="0" err="1">
                <a:solidFill>
                  <a:schemeClr val="tx1"/>
                </a:solidFill>
              </a:rPr>
              <a:t>Globalisasi</a:t>
            </a:r>
            <a:r>
              <a:rPr lang="en-US" sz="1200" b="1" dirty="0">
                <a:solidFill>
                  <a:schemeClr val="tx1"/>
                </a:solidFill>
              </a:rPr>
              <a:t> (</a:t>
            </a:r>
            <a:r>
              <a:rPr lang="en-US" sz="1200" b="1" dirty="0" err="1">
                <a:solidFill>
                  <a:schemeClr val="tx1"/>
                </a:solidFill>
              </a:rPr>
              <a:t>seperti</a:t>
            </a:r>
            <a:r>
              <a:rPr lang="en-US" sz="1200" b="1" dirty="0">
                <a:solidFill>
                  <a:schemeClr val="tx1"/>
                </a:solidFill>
              </a:rPr>
              <a:t>; </a:t>
            </a:r>
            <a:r>
              <a:rPr lang="en-US" sz="1200" b="1" dirty="0" err="1">
                <a:solidFill>
                  <a:schemeClr val="tx1"/>
                </a:solidFill>
              </a:rPr>
              <a:t>integrasi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ekonomi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</a:t>
            </a:r>
            <a:r>
              <a:rPr lang="en-US" sz="1200" b="1" dirty="0">
                <a:solidFill>
                  <a:schemeClr val="tx1"/>
                </a:solidFill>
              </a:rPr>
              <a:t> pasar global) </a:t>
            </a:r>
          </a:p>
          <a:p>
            <a:pPr marL="285750" indent="-285750">
              <a:buFontTx/>
              <a:buChar char="-"/>
            </a:pPr>
            <a:r>
              <a:rPr lang="en-US" sz="1200" b="1" dirty="0" err="1">
                <a:solidFill>
                  <a:schemeClr val="tx1"/>
                </a:solidFill>
              </a:rPr>
              <a:t>Perkembangan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teknologi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khususnya</a:t>
            </a:r>
            <a:r>
              <a:rPr lang="en-US" sz="1200" b="1" dirty="0">
                <a:solidFill>
                  <a:schemeClr val="tx1"/>
                </a:solidFill>
              </a:rPr>
              <a:t> digital</a:t>
            </a:r>
          </a:p>
          <a:p>
            <a:pPr marL="285750" indent="-285750"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</a:rPr>
              <a:t>Bonus </a:t>
            </a:r>
            <a:r>
              <a:rPr lang="en-US" sz="1200" b="1" dirty="0" err="1">
                <a:solidFill>
                  <a:schemeClr val="tx1"/>
                </a:solidFill>
              </a:rPr>
              <a:t>Demografi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55">
            <a:extLst>
              <a:ext uri="{FF2B5EF4-FFF2-40B4-BE49-F238E27FC236}">
                <a16:creationId xmlns:a16="http://schemas.microsoft.com/office/drawing/2014/main" id="{4A04F002-0C58-CF2D-C4A5-8FEF285595BE}"/>
              </a:ext>
            </a:extLst>
          </p:cNvPr>
          <p:cNvSpPr/>
          <p:nvPr/>
        </p:nvSpPr>
        <p:spPr>
          <a:xfrm>
            <a:off x="7391206" y="1927809"/>
            <a:ext cx="3235426" cy="2286004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sz="1200" b="1" dirty="0">
                <a:solidFill>
                  <a:schemeClr val="tx1"/>
                </a:solidFill>
              </a:rPr>
              <a:t>Pembangunan </a:t>
            </a:r>
            <a:r>
              <a:rPr lang="en-US" sz="1200" b="1" dirty="0" err="1">
                <a:solidFill>
                  <a:schemeClr val="tx1"/>
                </a:solidFill>
              </a:rPr>
              <a:t>Infrastruktur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Insentif</a:t>
            </a:r>
            <a:r>
              <a:rPr lang="en-US" sz="1200" b="1" dirty="0">
                <a:solidFill>
                  <a:schemeClr val="tx1"/>
                </a:solidFill>
              </a:rPr>
              <a:t> fiscal</a:t>
            </a:r>
          </a:p>
          <a:p>
            <a:pPr marL="228600" indent="-228600"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Kebijakan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perdagangan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Perbaikan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iklim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usaha</a:t>
            </a: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Bantuan</a:t>
            </a:r>
            <a:r>
              <a:rPr lang="en-US" sz="1200" b="1" dirty="0">
                <a:solidFill>
                  <a:schemeClr val="tx1"/>
                </a:solidFill>
              </a:rPr>
              <a:t> social</a:t>
            </a:r>
          </a:p>
          <a:p>
            <a:pPr marL="228600" indent="-228600">
              <a:buAutoNum type="arabicPeriod"/>
            </a:pPr>
            <a:r>
              <a:rPr lang="en-US" sz="1200" b="1" dirty="0" err="1">
                <a:solidFill>
                  <a:schemeClr val="tx1"/>
                </a:solidFill>
              </a:rPr>
              <a:t>Pengembangan</a:t>
            </a:r>
            <a:r>
              <a:rPr lang="en-US" sz="1200" b="1" dirty="0">
                <a:solidFill>
                  <a:schemeClr val="tx1"/>
                </a:solidFill>
              </a:rPr>
              <a:t> SDM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4B1437-DF00-DC38-6833-DE7ADBD3A503}"/>
              </a:ext>
            </a:extLst>
          </p:cNvPr>
          <p:cNvCxnSpPr>
            <a:cxnSpLocks/>
          </p:cNvCxnSpPr>
          <p:nvPr/>
        </p:nvCxnSpPr>
        <p:spPr>
          <a:xfrm>
            <a:off x="5193301" y="5051280"/>
            <a:ext cx="0" cy="249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E9EBD-8F1D-861E-D415-CE69EEAD2801}"/>
              </a:ext>
            </a:extLst>
          </p:cNvPr>
          <p:cNvCxnSpPr>
            <a:cxnSpLocks/>
          </p:cNvCxnSpPr>
          <p:nvPr/>
        </p:nvCxnSpPr>
        <p:spPr>
          <a:xfrm>
            <a:off x="2723706" y="5051279"/>
            <a:ext cx="46674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B1F1B-C56B-CF75-8952-930337364712}"/>
              </a:ext>
            </a:extLst>
          </p:cNvPr>
          <p:cNvCxnSpPr/>
          <p:nvPr/>
        </p:nvCxnSpPr>
        <p:spPr>
          <a:xfrm>
            <a:off x="7391205" y="5085914"/>
            <a:ext cx="0" cy="207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3FE8A4-64B3-4DBF-6774-9A50179869AA}"/>
              </a:ext>
            </a:extLst>
          </p:cNvPr>
          <p:cNvCxnSpPr/>
          <p:nvPr/>
        </p:nvCxnSpPr>
        <p:spPr>
          <a:xfrm>
            <a:off x="2746662" y="5051279"/>
            <a:ext cx="0" cy="207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0FA4FD-B3C0-A2FA-F9D5-95920CD209E1}"/>
              </a:ext>
            </a:extLst>
          </p:cNvPr>
          <p:cNvSpPr/>
          <p:nvPr/>
        </p:nvSpPr>
        <p:spPr>
          <a:xfrm>
            <a:off x="1936178" y="5277931"/>
            <a:ext cx="1620969" cy="616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Mitigasi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Otomatisasi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D21025-DA05-A635-D38D-4B999B235D2B}"/>
              </a:ext>
            </a:extLst>
          </p:cNvPr>
          <p:cNvSpPr/>
          <p:nvPr/>
        </p:nvSpPr>
        <p:spPr>
          <a:xfrm>
            <a:off x="4367631" y="5282878"/>
            <a:ext cx="1620969" cy="616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Persiapan</a:t>
            </a:r>
            <a:r>
              <a:rPr lang="en-US" sz="1200" b="1" dirty="0">
                <a:solidFill>
                  <a:schemeClr val="tx1"/>
                </a:solidFill>
              </a:rPr>
              <a:t> future work dan Skills</a:t>
            </a:r>
            <a:endParaRPr lang="en-ID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E7D349-E4D9-26BE-F64A-1CE259E6F547}"/>
              </a:ext>
            </a:extLst>
          </p:cNvPr>
          <p:cNvSpPr/>
          <p:nvPr/>
        </p:nvSpPr>
        <p:spPr>
          <a:xfrm>
            <a:off x="6580721" y="5300378"/>
            <a:ext cx="1620969" cy="6165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Ekosistem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Inovasi</a:t>
            </a:r>
            <a:endParaRPr lang="en-ID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F25DE2-C37A-9213-1E73-C6CF79C82511}"/>
              </a:ext>
            </a:extLst>
          </p:cNvPr>
          <p:cNvCxnSpPr>
            <a:cxnSpLocks/>
          </p:cNvCxnSpPr>
          <p:nvPr/>
        </p:nvCxnSpPr>
        <p:spPr>
          <a:xfrm flipV="1">
            <a:off x="8201690" y="5340143"/>
            <a:ext cx="704857" cy="26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86275C-D06F-0F3E-C49A-2FCEF2B3FE5B}"/>
              </a:ext>
            </a:extLst>
          </p:cNvPr>
          <p:cNvCxnSpPr>
            <a:cxnSpLocks/>
          </p:cNvCxnSpPr>
          <p:nvPr/>
        </p:nvCxnSpPr>
        <p:spPr>
          <a:xfrm>
            <a:off x="8201690" y="5608641"/>
            <a:ext cx="704857" cy="352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hevron 3">
            <a:extLst>
              <a:ext uri="{FF2B5EF4-FFF2-40B4-BE49-F238E27FC236}">
                <a16:creationId xmlns:a16="http://schemas.microsoft.com/office/drawing/2014/main" id="{25083CCE-89B7-A848-10D9-90D57EB1FB46}"/>
              </a:ext>
            </a:extLst>
          </p:cNvPr>
          <p:cNvSpPr/>
          <p:nvPr/>
        </p:nvSpPr>
        <p:spPr>
          <a:xfrm>
            <a:off x="5235314" y="2270113"/>
            <a:ext cx="1067477" cy="1467767"/>
          </a:xfrm>
          <a:prstGeom prst="chevron">
            <a:avLst>
              <a:gd name="adj" fmla="val 6231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3">
            <a:extLst>
              <a:ext uri="{FF2B5EF4-FFF2-40B4-BE49-F238E27FC236}">
                <a16:creationId xmlns:a16="http://schemas.microsoft.com/office/drawing/2014/main" id="{DD5575C0-6D76-F40D-377C-F94B0BC76604}"/>
              </a:ext>
            </a:extLst>
          </p:cNvPr>
          <p:cNvSpPr/>
          <p:nvPr/>
        </p:nvSpPr>
        <p:spPr>
          <a:xfrm>
            <a:off x="5779521" y="2237426"/>
            <a:ext cx="1067477" cy="1467767"/>
          </a:xfrm>
          <a:prstGeom prst="chevron">
            <a:avLst>
              <a:gd name="adj" fmla="val 6231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3">
            <a:extLst>
              <a:ext uri="{FF2B5EF4-FFF2-40B4-BE49-F238E27FC236}">
                <a16:creationId xmlns:a16="http://schemas.microsoft.com/office/drawing/2014/main" id="{68D6EADE-2CCF-080A-3C4F-E276C9FEDEA7}"/>
              </a:ext>
            </a:extLst>
          </p:cNvPr>
          <p:cNvSpPr/>
          <p:nvPr/>
        </p:nvSpPr>
        <p:spPr>
          <a:xfrm>
            <a:off x="6302791" y="2270112"/>
            <a:ext cx="1067477" cy="1467767"/>
          </a:xfrm>
          <a:prstGeom prst="chevron">
            <a:avLst>
              <a:gd name="adj" fmla="val 62310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E8C002-4B16-D39A-3234-37529F770707}"/>
              </a:ext>
            </a:extLst>
          </p:cNvPr>
          <p:cNvSpPr/>
          <p:nvPr/>
        </p:nvSpPr>
        <p:spPr>
          <a:xfrm>
            <a:off x="4542586" y="4519070"/>
            <a:ext cx="1385455" cy="3964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PENGEMBANGAN SDM</a:t>
            </a:r>
            <a:endParaRPr lang="en-ID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365126"/>
            <a:ext cx="10259291" cy="978765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100" b="1" dirty="0">
                <a:latin typeface="+mn-lt"/>
              </a:rPr>
              <a:t>Peningkatan Kualitas </a:t>
            </a:r>
            <a:r>
              <a:rPr lang="en-US" sz="3100" b="1" dirty="0">
                <a:latin typeface="+mn-lt"/>
              </a:rPr>
              <a:t>SDM </a:t>
            </a:r>
            <a:r>
              <a:rPr lang="en-US" sz="3100" b="1" dirty="0" err="1">
                <a:latin typeface="+mn-lt"/>
              </a:rPr>
              <a:t>Melalui</a:t>
            </a:r>
            <a:r>
              <a:rPr lang="en-US" sz="3100" b="1" dirty="0">
                <a:latin typeface="+mn-lt"/>
              </a:rPr>
              <a:t> </a:t>
            </a:r>
            <a:r>
              <a:rPr lang="en-US" sz="3100" b="1" dirty="0" err="1">
                <a:latin typeface="+mn-lt"/>
              </a:rPr>
              <a:t>Vokasi</a:t>
            </a:r>
            <a:r>
              <a:rPr lang="en-US" sz="3100" b="1" dirty="0">
                <a:latin typeface="+mn-lt"/>
              </a:rPr>
              <a:t>  </a:t>
            </a:r>
            <a:br>
              <a:rPr lang="id-ID" dirty="0"/>
            </a:br>
            <a:endParaRPr lang="en-ID" b="1" dirty="0">
              <a:latin typeface="Academy Engraved LET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70D16-E4A2-2B2D-BBF8-CBADF281E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93" y="1253331"/>
            <a:ext cx="11083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id-ID" sz="2000" i="0" dirty="0">
                <a:latin typeface="Calibri" panose="020F0502020204030204" pitchFamily="34" charset="0"/>
                <a:cs typeface="Calibri" panose="020F0502020204030204" pitchFamily="34" charset="0"/>
              </a:rPr>
              <a:t>enyiapkan kebutuhan kompetensi SDM </a:t>
            </a:r>
            <a:r>
              <a:rPr lang="en-ID" sz="2000" i="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d-ID" sz="2000" i="0" dirty="0">
                <a:latin typeface="Calibri" panose="020F0502020204030204" pitchFamily="34" charset="0"/>
                <a:cs typeface="Calibri" panose="020F0502020204030204" pitchFamily="34" charset="0"/>
              </a:rPr>
              <a:t> era industri 4.0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strategi </a:t>
            </a:r>
            <a:r>
              <a:rPr lang="en-US" sz="2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perbaikan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Vokasi</a:t>
            </a:r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difokuskan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3 Lembaga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Vokasi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prioritas</a:t>
            </a:r>
            <a:r>
              <a:rPr lang="en-US" sz="200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D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23EF80FC-FB18-EF66-2B49-23D0B3B8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8" y="2791208"/>
            <a:ext cx="1393269" cy="25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66">
            <a:extLst>
              <a:ext uri="{FF2B5EF4-FFF2-40B4-BE49-F238E27FC236}">
                <a16:creationId xmlns:a16="http://schemas.microsoft.com/office/drawing/2014/main" id="{C272C352-62EB-6302-6286-A0D27E983043}"/>
              </a:ext>
            </a:extLst>
          </p:cNvPr>
          <p:cNvSpPr/>
          <p:nvPr/>
        </p:nvSpPr>
        <p:spPr>
          <a:xfrm>
            <a:off x="2647855" y="3236986"/>
            <a:ext cx="321722" cy="11908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</a:endParaRPr>
          </a:p>
        </p:txBody>
      </p:sp>
      <p:pic>
        <p:nvPicPr>
          <p:cNvPr id="7" name="Picture 6" descr="Image result for government vector">
            <a:extLst>
              <a:ext uri="{FF2B5EF4-FFF2-40B4-BE49-F238E27FC236}">
                <a16:creationId xmlns:a16="http://schemas.microsoft.com/office/drawing/2014/main" id="{E9356CF0-7DDC-9EB2-A684-A3FB07AD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4" y="2818610"/>
            <a:ext cx="2568564" cy="23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66">
            <a:extLst>
              <a:ext uri="{FF2B5EF4-FFF2-40B4-BE49-F238E27FC236}">
                <a16:creationId xmlns:a16="http://schemas.microsoft.com/office/drawing/2014/main" id="{14DBCFAF-CCB7-9717-FC94-D63C408B2D6D}"/>
              </a:ext>
            </a:extLst>
          </p:cNvPr>
          <p:cNvSpPr/>
          <p:nvPr/>
        </p:nvSpPr>
        <p:spPr>
          <a:xfrm>
            <a:off x="5693303" y="3303172"/>
            <a:ext cx="333306" cy="11908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7AC18A-13A2-8774-24C3-978F472207DC}"/>
              </a:ext>
            </a:extLst>
          </p:cNvPr>
          <p:cNvSpPr/>
          <p:nvPr/>
        </p:nvSpPr>
        <p:spPr>
          <a:xfrm>
            <a:off x="6211639" y="2791208"/>
            <a:ext cx="5424191" cy="272610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endParaRPr lang="en-US" b="1" kern="0" dirty="0"/>
          </a:p>
          <a:p>
            <a:pPr defTabSz="457200">
              <a:defRPr/>
            </a:pPr>
            <a:endParaRPr lang="en-US" b="1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77366-1100-CDBC-5D45-B48E713E3FA0}"/>
              </a:ext>
            </a:extLst>
          </p:cNvPr>
          <p:cNvSpPr/>
          <p:nvPr/>
        </p:nvSpPr>
        <p:spPr>
          <a:xfrm>
            <a:off x="6253245" y="2582002"/>
            <a:ext cx="5417261" cy="5545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457200">
              <a:defRPr/>
            </a:pPr>
            <a:r>
              <a:rPr lang="en-US" b="1" kern="0" dirty="0"/>
              <a:t>FOKUS</a:t>
            </a:r>
          </a:p>
          <a:p>
            <a:pPr defTabSz="457200">
              <a:defRPr/>
            </a:pPr>
            <a:endParaRPr lang="en-US" b="1" kern="0" dirty="0"/>
          </a:p>
        </p:txBody>
      </p:sp>
      <p:pic>
        <p:nvPicPr>
          <p:cNvPr id="12" name="Picture 28">
            <a:extLst>
              <a:ext uri="{FF2B5EF4-FFF2-40B4-BE49-F238E27FC236}">
                <a16:creationId xmlns:a16="http://schemas.microsoft.com/office/drawing/2014/main" id="{D67437FD-0C48-D700-D69C-0AE1E408E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41" y="3136828"/>
            <a:ext cx="480430" cy="4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00091-4D24-8267-CA57-64645C8D4B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674">
            <a:off x="8238997" y="3084231"/>
            <a:ext cx="567365" cy="564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DD0F7-6466-FD20-DBF3-7A4F09AF7A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67" y="3136561"/>
            <a:ext cx="384903" cy="375306"/>
          </a:xfrm>
          <a:prstGeom prst="rect">
            <a:avLst/>
          </a:prstGeom>
        </p:spPr>
      </p:pic>
      <p:sp>
        <p:nvSpPr>
          <p:cNvPr id="15" name="Rounded Rectangle 154">
            <a:extLst>
              <a:ext uri="{FF2B5EF4-FFF2-40B4-BE49-F238E27FC236}">
                <a16:creationId xmlns:a16="http://schemas.microsoft.com/office/drawing/2014/main" id="{729C0DB5-AD9D-D170-6C37-DF186AAF972B}"/>
              </a:ext>
            </a:extLst>
          </p:cNvPr>
          <p:cNvSpPr/>
          <p:nvPr/>
        </p:nvSpPr>
        <p:spPr>
          <a:xfrm>
            <a:off x="6228865" y="2949175"/>
            <a:ext cx="5441641" cy="7006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Kotak Teks 12">
            <a:extLst>
              <a:ext uri="{FF2B5EF4-FFF2-40B4-BE49-F238E27FC236}">
                <a16:creationId xmlns:a16="http://schemas.microsoft.com/office/drawing/2014/main" id="{2D75F486-A557-07AD-B91E-986CAE07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991" y="3677126"/>
            <a:ext cx="1893282" cy="6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18" rIns="91396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1446" marR="9030" indent="5644" defTabSz="1625478">
              <a:spcBef>
                <a:spcPts val="169"/>
              </a:spcBef>
              <a:defRPr/>
            </a:pP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Vokasi</a:t>
            </a:r>
            <a:r>
              <a:rPr lang="id-ID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46" marR="9030" indent="5644" defTabSz="1625478">
              <a:spcBef>
                <a:spcPts val="169"/>
              </a:spcBef>
              <a:defRPr/>
            </a:pP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SMK,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Politeknik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Balai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Latihan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(BLK)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Kotak Teks 12">
            <a:extLst>
              <a:ext uri="{FF2B5EF4-FFF2-40B4-BE49-F238E27FC236}">
                <a16:creationId xmlns:a16="http://schemas.microsoft.com/office/drawing/2014/main" id="{B735AA0C-ED62-C01F-AF55-AD0A0A96B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182" y="3628038"/>
            <a:ext cx="2022561" cy="14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18" rIns="91396" bIns="45718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89509" marR="9030" indent="-171450" defTabSz="1625478">
              <a:spcBef>
                <a:spcPts val="169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Prioritas</a:t>
            </a:r>
            <a:r>
              <a:rPr lang="id-ID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176213" marR="9030" defTabSz="1625478">
              <a:spcBef>
                <a:spcPts val="169"/>
              </a:spcBef>
              <a:defRPr/>
            </a:pP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Manufaktur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Agribisnis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&amp;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US" sz="12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</a:t>
            </a:r>
            <a:endParaRPr lang="en-US" sz="1200" spc="-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263" marR="9030" indent="-195263" defTabSz="1625478">
              <a:spcBef>
                <a:spcPts val="169"/>
              </a:spcBef>
              <a:buFont typeface="Wingdings" panose="05000000000000000000" pitchFamily="2" charset="2"/>
              <a:buChar char="Ø"/>
              <a:defRPr/>
            </a:pP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rentan</a:t>
            </a: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2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otomatisasi</a:t>
            </a:r>
            <a:endParaRPr lang="en-US" sz="1200" spc="-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44578-48A3-C14B-156C-8EE7D1948E87}"/>
              </a:ext>
            </a:extLst>
          </p:cNvPr>
          <p:cNvSpPr txBox="1"/>
          <p:nvPr/>
        </p:nvSpPr>
        <p:spPr>
          <a:xfrm>
            <a:off x="10213798" y="3677126"/>
            <a:ext cx="1637717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457200">
              <a:defRPr/>
            </a:pPr>
            <a:r>
              <a:rPr lang="fi-FI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Perbaikan Bisnis Proses:</a:t>
            </a:r>
          </a:p>
          <a:p>
            <a:pPr defTabSz="457200">
              <a:defRPr/>
            </a:pPr>
            <a:r>
              <a:rPr lang="fi-FI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dan Pelatihan Vokasi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1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27E2-A6FE-C7BB-4212-EDBD50AD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08" y="365126"/>
            <a:ext cx="10259291" cy="849145"/>
          </a:xfrm>
        </p:spPr>
        <p:txBody>
          <a:bodyPr>
            <a:normAutofit fontScale="90000"/>
          </a:bodyPr>
          <a:lstStyle/>
          <a:p>
            <a:pPr algn="ctr"/>
            <a:r>
              <a:rPr lang="id-ID" altLang="en-US" sz="2800" b="1" dirty="0">
                <a:latin typeface="+mn-lt"/>
              </a:rPr>
              <a:t>Strategi Perbaikan Pendidikan dan Pelatihan Vokasi 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endParaRPr lang="en-ID" sz="2800" b="1" dirty="0">
              <a:latin typeface="Academy Engraved LET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2E36A9-6B05-C403-ED13-30B4B1F2069A}"/>
              </a:ext>
            </a:extLst>
          </p:cNvPr>
          <p:cNvGrpSpPr/>
          <p:nvPr/>
        </p:nvGrpSpPr>
        <p:grpSpPr>
          <a:xfrm rot="10800000">
            <a:off x="484908" y="1181284"/>
            <a:ext cx="2098367" cy="3293734"/>
            <a:chOff x="838200" y="2941062"/>
            <a:chExt cx="2020716" cy="2020327"/>
          </a:xfrm>
        </p:grpSpPr>
        <p:sp>
          <p:nvSpPr>
            <p:cNvPr id="6" name="Round Same Side Corner Rectangle 70">
              <a:extLst>
                <a:ext uri="{FF2B5EF4-FFF2-40B4-BE49-F238E27FC236}">
                  <a16:creationId xmlns:a16="http://schemas.microsoft.com/office/drawing/2014/main" id="{C81BF7D2-BB3D-D2F7-EEF9-28D7BFC02D72}"/>
                </a:ext>
              </a:extLst>
            </p:cNvPr>
            <p:cNvSpPr/>
            <p:nvPr/>
          </p:nvSpPr>
          <p:spPr bwMode="auto">
            <a:xfrm>
              <a:off x="838205" y="2941062"/>
              <a:ext cx="2020711" cy="1340385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7" name="Round Same Side Corner Rectangle 71">
              <a:extLst>
                <a:ext uri="{FF2B5EF4-FFF2-40B4-BE49-F238E27FC236}">
                  <a16:creationId xmlns:a16="http://schemas.microsoft.com/office/drawing/2014/main" id="{87FFD8DE-1415-5CE4-CCC8-D9A5208F08C9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C076DB-EDDD-CBD6-FEE9-8F40ECCC7F90}"/>
              </a:ext>
            </a:extLst>
          </p:cNvPr>
          <p:cNvGrpSpPr/>
          <p:nvPr/>
        </p:nvGrpSpPr>
        <p:grpSpPr>
          <a:xfrm rot="10800000">
            <a:off x="2723931" y="1170978"/>
            <a:ext cx="2088380" cy="2642039"/>
            <a:chOff x="838200" y="3103606"/>
            <a:chExt cx="2020716" cy="1857783"/>
          </a:xfrm>
        </p:grpSpPr>
        <p:sp>
          <p:nvSpPr>
            <p:cNvPr id="9" name="Round Same Side Corner Rectangle 77">
              <a:extLst>
                <a:ext uri="{FF2B5EF4-FFF2-40B4-BE49-F238E27FC236}">
                  <a16:creationId xmlns:a16="http://schemas.microsoft.com/office/drawing/2014/main" id="{CBAF22CB-3F6E-6ADD-1B20-9397B91F72C7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0" name="Round Same Side Corner Rectangle 78">
              <a:extLst>
                <a:ext uri="{FF2B5EF4-FFF2-40B4-BE49-F238E27FC236}">
                  <a16:creationId xmlns:a16="http://schemas.microsoft.com/office/drawing/2014/main" id="{FA9D0ECE-1CF8-65E9-B194-E40999DF2573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E7B30D-8D51-9364-AB50-DF0F93B4E7ED}"/>
              </a:ext>
            </a:extLst>
          </p:cNvPr>
          <p:cNvGrpSpPr/>
          <p:nvPr/>
        </p:nvGrpSpPr>
        <p:grpSpPr>
          <a:xfrm rot="10800000">
            <a:off x="4952965" y="1181281"/>
            <a:ext cx="2088380" cy="3293735"/>
            <a:chOff x="838200" y="3103606"/>
            <a:chExt cx="2020716" cy="1857783"/>
          </a:xfrm>
        </p:grpSpPr>
        <p:sp>
          <p:nvSpPr>
            <p:cNvPr id="12" name="Round Same Side Corner Rectangle 77">
              <a:extLst>
                <a:ext uri="{FF2B5EF4-FFF2-40B4-BE49-F238E27FC236}">
                  <a16:creationId xmlns:a16="http://schemas.microsoft.com/office/drawing/2014/main" id="{CD581B89-47EB-56D8-13F2-F0FDE4055314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3" name="Round Same Side Corner Rectangle 78">
              <a:extLst>
                <a:ext uri="{FF2B5EF4-FFF2-40B4-BE49-F238E27FC236}">
                  <a16:creationId xmlns:a16="http://schemas.microsoft.com/office/drawing/2014/main" id="{5E85CF1F-64F8-FD1C-682B-6565331E09EC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FBD96C-49C0-27DF-8B71-577206A6E2F8}"/>
              </a:ext>
            </a:extLst>
          </p:cNvPr>
          <p:cNvGrpSpPr/>
          <p:nvPr/>
        </p:nvGrpSpPr>
        <p:grpSpPr>
          <a:xfrm rot="10800000">
            <a:off x="7181998" y="1181281"/>
            <a:ext cx="2088380" cy="3293736"/>
            <a:chOff x="838200" y="3103606"/>
            <a:chExt cx="2020716" cy="1857783"/>
          </a:xfrm>
        </p:grpSpPr>
        <p:sp>
          <p:nvSpPr>
            <p:cNvPr id="15" name="Round Same Side Corner Rectangle 77">
              <a:extLst>
                <a:ext uri="{FF2B5EF4-FFF2-40B4-BE49-F238E27FC236}">
                  <a16:creationId xmlns:a16="http://schemas.microsoft.com/office/drawing/2014/main" id="{F4643C22-1968-561C-2934-CEEAA11D9A80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6" name="Round Same Side Corner Rectangle 78">
              <a:extLst>
                <a:ext uri="{FF2B5EF4-FFF2-40B4-BE49-F238E27FC236}">
                  <a16:creationId xmlns:a16="http://schemas.microsoft.com/office/drawing/2014/main" id="{F7EEEF68-F457-D92D-126B-7A1E60B9BDF6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F8C312-1130-7F34-A83F-F76033ECA6AC}"/>
              </a:ext>
            </a:extLst>
          </p:cNvPr>
          <p:cNvGrpSpPr/>
          <p:nvPr/>
        </p:nvGrpSpPr>
        <p:grpSpPr>
          <a:xfrm rot="10800000">
            <a:off x="9428405" y="1181283"/>
            <a:ext cx="2088380" cy="2642039"/>
            <a:chOff x="838200" y="3103606"/>
            <a:chExt cx="2020716" cy="1857783"/>
          </a:xfrm>
        </p:grpSpPr>
        <p:sp>
          <p:nvSpPr>
            <p:cNvPr id="18" name="Round Same Side Corner Rectangle 77">
              <a:extLst>
                <a:ext uri="{FF2B5EF4-FFF2-40B4-BE49-F238E27FC236}">
                  <a16:creationId xmlns:a16="http://schemas.microsoft.com/office/drawing/2014/main" id="{01EDA191-6CF5-8721-83C2-E492433532CD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19" name="Round Same Side Corner Rectangle 78">
              <a:extLst>
                <a:ext uri="{FF2B5EF4-FFF2-40B4-BE49-F238E27FC236}">
                  <a16:creationId xmlns:a16="http://schemas.microsoft.com/office/drawing/2014/main" id="{AAF34D5F-4FA8-D54F-1725-271EA1008A1A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587B569-2FC2-1204-FE0F-E1F8FA4F5360}"/>
              </a:ext>
            </a:extLst>
          </p:cNvPr>
          <p:cNvSpPr txBox="1"/>
          <p:nvPr/>
        </p:nvSpPr>
        <p:spPr>
          <a:xfrm>
            <a:off x="540326" y="1341544"/>
            <a:ext cx="450561" cy="615539"/>
          </a:xfrm>
          <a:prstGeom prst="rect">
            <a:avLst/>
          </a:prstGeom>
          <a:noFill/>
        </p:spPr>
        <p:txBody>
          <a:bodyPr wrap="square" lIns="121907" tIns="60953" rIns="121907" bIns="60953" rtlCol="0" anchor="ctr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023CFA-0132-1621-BE5B-24CD13B009BD}"/>
              </a:ext>
            </a:extLst>
          </p:cNvPr>
          <p:cNvGrpSpPr/>
          <p:nvPr/>
        </p:nvGrpSpPr>
        <p:grpSpPr>
          <a:xfrm rot="10800000">
            <a:off x="2725907" y="1116849"/>
            <a:ext cx="2088380" cy="3385878"/>
            <a:chOff x="838200" y="3103606"/>
            <a:chExt cx="2020716" cy="1857783"/>
          </a:xfrm>
        </p:grpSpPr>
        <p:sp>
          <p:nvSpPr>
            <p:cNvPr id="22" name="Round Same Side Corner Rectangle 77">
              <a:extLst>
                <a:ext uri="{FF2B5EF4-FFF2-40B4-BE49-F238E27FC236}">
                  <a16:creationId xmlns:a16="http://schemas.microsoft.com/office/drawing/2014/main" id="{140B51D3-0F78-0D28-32D4-470432A4301D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23" name="Round Same Side Corner Rectangle 78">
              <a:extLst>
                <a:ext uri="{FF2B5EF4-FFF2-40B4-BE49-F238E27FC236}">
                  <a16:creationId xmlns:a16="http://schemas.microsoft.com/office/drawing/2014/main" id="{22E63025-8284-237D-28AD-D39AD7D04A55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EC4655C-8017-88EA-A5FB-2E93DDC67DD2}"/>
              </a:ext>
            </a:extLst>
          </p:cNvPr>
          <p:cNvSpPr txBox="1"/>
          <p:nvPr/>
        </p:nvSpPr>
        <p:spPr>
          <a:xfrm>
            <a:off x="2779353" y="1354196"/>
            <a:ext cx="450561" cy="615539"/>
          </a:xfrm>
          <a:prstGeom prst="rect">
            <a:avLst/>
          </a:prstGeom>
          <a:noFill/>
        </p:spPr>
        <p:txBody>
          <a:bodyPr wrap="square" lIns="121907" tIns="60953" rIns="121907" bIns="60953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D86E8-A351-D4F3-F435-1ABBD758DC28}"/>
              </a:ext>
            </a:extLst>
          </p:cNvPr>
          <p:cNvSpPr txBox="1"/>
          <p:nvPr/>
        </p:nvSpPr>
        <p:spPr>
          <a:xfrm>
            <a:off x="4970343" y="1354196"/>
            <a:ext cx="450561" cy="615539"/>
          </a:xfrm>
          <a:prstGeom prst="rect">
            <a:avLst/>
          </a:prstGeom>
          <a:noFill/>
        </p:spPr>
        <p:txBody>
          <a:bodyPr wrap="square" lIns="121907" tIns="60953" rIns="121907" bIns="60953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926F04-0348-6FD1-AEA9-81CA226DF2FF}"/>
              </a:ext>
            </a:extLst>
          </p:cNvPr>
          <p:cNvSpPr txBox="1"/>
          <p:nvPr/>
        </p:nvSpPr>
        <p:spPr>
          <a:xfrm>
            <a:off x="510451" y="2479385"/>
            <a:ext cx="19119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MEREFORMASI LEMBAGA PENDIDIKAN &amp; PELATIHAN VOKASI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C0DE5D-AF1D-E348-14A0-11669455E5EE}"/>
              </a:ext>
            </a:extLst>
          </p:cNvPr>
          <p:cNvSpPr txBox="1"/>
          <p:nvPr/>
        </p:nvSpPr>
        <p:spPr>
          <a:xfrm>
            <a:off x="7210692" y="1354196"/>
            <a:ext cx="450561" cy="615539"/>
          </a:xfrm>
          <a:prstGeom prst="rect">
            <a:avLst/>
          </a:prstGeom>
          <a:noFill/>
        </p:spPr>
        <p:txBody>
          <a:bodyPr wrap="square" lIns="121907" tIns="60953" rIns="121907" bIns="60953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64363E-AB26-1458-D7DE-D1D2DE69117B}"/>
              </a:ext>
            </a:extLst>
          </p:cNvPr>
          <p:cNvGrpSpPr/>
          <p:nvPr/>
        </p:nvGrpSpPr>
        <p:grpSpPr>
          <a:xfrm rot="10800000">
            <a:off x="9411031" y="1181282"/>
            <a:ext cx="2088380" cy="3293733"/>
            <a:chOff x="838200" y="3103606"/>
            <a:chExt cx="2020716" cy="1857783"/>
          </a:xfrm>
        </p:grpSpPr>
        <p:sp>
          <p:nvSpPr>
            <p:cNvPr id="50" name="Round Same Side Corner Rectangle 77">
              <a:extLst>
                <a:ext uri="{FF2B5EF4-FFF2-40B4-BE49-F238E27FC236}">
                  <a16:creationId xmlns:a16="http://schemas.microsoft.com/office/drawing/2014/main" id="{D519922C-42FB-CD7A-D155-B11B7096E064}"/>
                </a:ext>
              </a:extLst>
            </p:cNvPr>
            <p:cNvSpPr/>
            <p:nvPr/>
          </p:nvSpPr>
          <p:spPr bwMode="auto">
            <a:xfrm>
              <a:off x="838205" y="3103606"/>
              <a:ext cx="2020711" cy="1177840"/>
            </a:xfrm>
            <a:prstGeom prst="round2Same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  <p:sp>
          <p:nvSpPr>
            <p:cNvPr id="51" name="Round Same Side Corner Rectangle 78">
              <a:extLst>
                <a:ext uri="{FF2B5EF4-FFF2-40B4-BE49-F238E27FC236}">
                  <a16:creationId xmlns:a16="http://schemas.microsoft.com/office/drawing/2014/main" id="{C5996A4C-C729-68D0-5487-7061FFADF190}"/>
                </a:ext>
              </a:extLst>
            </p:cNvPr>
            <p:cNvSpPr/>
            <p:nvPr/>
          </p:nvSpPr>
          <p:spPr bwMode="auto">
            <a:xfrm rot="10800000">
              <a:off x="838200" y="4288692"/>
              <a:ext cx="2020711" cy="672697"/>
            </a:xfrm>
            <a:prstGeom prst="round2SameRect">
              <a:avLst>
                <a:gd name="adj1" fmla="val 6836"/>
                <a:gd name="adj2" fmla="val 0"/>
              </a:avLst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5144E8B-A4E2-54F0-0B51-6950D4AE54B9}"/>
              </a:ext>
            </a:extLst>
          </p:cNvPr>
          <p:cNvSpPr txBox="1"/>
          <p:nvPr/>
        </p:nvSpPr>
        <p:spPr>
          <a:xfrm>
            <a:off x="9413017" y="1320374"/>
            <a:ext cx="450561" cy="615539"/>
          </a:xfrm>
          <a:prstGeom prst="rect">
            <a:avLst/>
          </a:prstGeom>
          <a:noFill/>
        </p:spPr>
        <p:txBody>
          <a:bodyPr wrap="square" lIns="121907" tIns="60953" rIns="121907" bIns="60953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788339-93A8-306E-8E59-94AE9AABDDE3}"/>
              </a:ext>
            </a:extLst>
          </p:cNvPr>
          <p:cNvSpPr txBox="1"/>
          <p:nvPr/>
        </p:nvSpPr>
        <p:spPr>
          <a:xfrm>
            <a:off x="557771" y="3157307"/>
            <a:ext cx="19119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Kurikulum bersama industri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ToT Guru/Dosen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55" name="Picture 4" descr="Image result for houses vector">
            <a:extLst>
              <a:ext uri="{FF2B5EF4-FFF2-40B4-BE49-F238E27FC236}">
                <a16:creationId xmlns:a16="http://schemas.microsoft.com/office/drawing/2014/main" id="{1BB8D07B-AC70-E4A9-E26B-09E1128F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01" y="1475319"/>
            <a:ext cx="992402" cy="5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Content Placeholder 55">
            <a:extLst>
              <a:ext uri="{FF2B5EF4-FFF2-40B4-BE49-F238E27FC236}">
                <a16:creationId xmlns:a16="http://schemas.microsoft.com/office/drawing/2014/main" id="{6E5CB2B1-4E2B-E772-BA77-F9FFD852E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80122" y="1355672"/>
            <a:ext cx="1206786" cy="71479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4C01077-3AD7-FD6F-FDC9-E65EE3BC88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1782" y="1254929"/>
            <a:ext cx="1079316" cy="680984"/>
          </a:xfrm>
          <a:prstGeom prst="rect">
            <a:avLst/>
          </a:prstGeom>
        </p:spPr>
      </p:pic>
      <p:pic>
        <p:nvPicPr>
          <p:cNvPr id="58" name="Picture 2" descr="Image result for industry vector">
            <a:extLst>
              <a:ext uri="{FF2B5EF4-FFF2-40B4-BE49-F238E27FC236}">
                <a16:creationId xmlns:a16="http://schemas.microsoft.com/office/drawing/2014/main" id="{40C351FE-1F39-26BC-F520-DD00D2FD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11" y="1300771"/>
            <a:ext cx="1161980" cy="6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6CD7B29-BB7F-CD59-6027-2FB965089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7" y="1354195"/>
            <a:ext cx="1029922" cy="59112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E7B9803-7A25-88F1-1FBB-6BC4F6957FF2}"/>
              </a:ext>
            </a:extLst>
          </p:cNvPr>
          <p:cNvSpPr txBox="1"/>
          <p:nvPr/>
        </p:nvSpPr>
        <p:spPr>
          <a:xfrm>
            <a:off x="2876288" y="2471152"/>
            <a:ext cx="1781680" cy="55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MENGEMBANGKAN BERBAGAI  STANDAR KOMPETENSI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A08617-8C67-FD2A-82A0-2F314A74F6F0}"/>
              </a:ext>
            </a:extLst>
          </p:cNvPr>
          <p:cNvSpPr txBox="1"/>
          <p:nvPr/>
        </p:nvSpPr>
        <p:spPr>
          <a:xfrm>
            <a:off x="2700557" y="3108243"/>
            <a:ext cx="198400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&amp; menetapkan berbagai kompetensi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Membakukan langkah/mekanisme akreditasi 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B5460C-44CC-B661-A5AF-F5D1A6A4F87B}"/>
              </a:ext>
            </a:extLst>
          </p:cNvPr>
          <p:cNvSpPr txBox="1"/>
          <p:nvPr/>
        </p:nvSpPr>
        <p:spPr>
          <a:xfrm>
            <a:off x="4877321" y="2479385"/>
            <a:ext cx="2189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MEMBAKUKAN MODEL KERJASAMA SARANA &amp; PRASARANA DENGAN INDUSTRI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FAE190-6735-7DEF-561A-1C11E1471A90}"/>
              </a:ext>
            </a:extLst>
          </p:cNvPr>
          <p:cNvSpPr txBox="1"/>
          <p:nvPr/>
        </p:nvSpPr>
        <p:spPr>
          <a:xfrm>
            <a:off x="4927615" y="3096293"/>
            <a:ext cx="2151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Menetapkan beberapa model kerjasama dengan industri 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Mengoptimalkan Keterlibatan Industri 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E7F7BC-2CAA-AE74-F2FF-A703A621EF4B}"/>
              </a:ext>
            </a:extLst>
          </p:cNvPr>
          <p:cNvSpPr txBox="1"/>
          <p:nvPr/>
        </p:nvSpPr>
        <p:spPr>
          <a:xfrm>
            <a:off x="7357022" y="2498645"/>
            <a:ext cx="15970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MEMBAKUKAN MEKANISME PEMAGANGAN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30BC5A-09F3-15B1-FF38-5DF6F8F960D3}"/>
              </a:ext>
            </a:extLst>
          </p:cNvPr>
          <p:cNvSpPr txBox="1"/>
          <p:nvPr/>
        </p:nvSpPr>
        <p:spPr>
          <a:xfrm>
            <a:off x="7248984" y="3139143"/>
            <a:ext cx="20883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Menetapkan template/model peran dunia usaha</a:t>
            </a: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ToT Instruktur Pemagangan</a:t>
            </a:r>
            <a:endParaRPr lang="en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AC3D34A-2EF4-03C9-1383-E5DFC99BF10B}"/>
              </a:ext>
            </a:extLst>
          </p:cNvPr>
          <p:cNvSpPr txBox="1"/>
          <p:nvPr/>
        </p:nvSpPr>
        <p:spPr>
          <a:xfrm>
            <a:off x="9365673" y="2509383"/>
            <a:ext cx="2341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AU" sz="1000" b="1" kern="0" dirty="0">
                <a:solidFill>
                  <a:prstClr val="white"/>
                </a:solidFill>
                <a:cs typeface="Arial"/>
              </a:rPr>
              <a:t>M</a:t>
            </a:r>
            <a:r>
              <a:rPr lang="id-ID" sz="1000" b="1" kern="0" dirty="0">
                <a:solidFill>
                  <a:prstClr val="white"/>
                </a:solidFill>
                <a:cs typeface="Arial"/>
              </a:rPr>
              <a:t>ENINGKATKAN </a:t>
            </a:r>
          </a:p>
          <a:p>
            <a:pPr algn="ctr" defTabSz="914354">
              <a:defRPr/>
            </a:pPr>
            <a:r>
              <a:rPr lang="id-ID" sz="1000" b="1" kern="0" dirty="0">
                <a:solidFill>
                  <a:prstClr val="white"/>
                </a:solidFill>
                <a:cs typeface="Arial"/>
              </a:rPr>
              <a:t>PENDANAAN  &amp; KOORDINASI </a:t>
            </a:r>
            <a:endParaRPr lang="en-AU" sz="1000" b="1" kern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E131AD6-89AB-84CC-A2BA-FB9D46CD651D}"/>
              </a:ext>
            </a:extLst>
          </p:cNvPr>
          <p:cNvSpPr txBox="1"/>
          <p:nvPr/>
        </p:nvSpPr>
        <p:spPr>
          <a:xfrm>
            <a:off x="9467359" y="3157307"/>
            <a:ext cx="2040734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Insentif pajak bagi Industri</a:t>
            </a:r>
          </a:p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Skema Pendanaan yang</a:t>
            </a:r>
            <a:r>
              <a:rPr lang="id-ID" altLang="en-US" sz="1000" i="1" dirty="0">
                <a:solidFill>
                  <a:prstClr val="white"/>
                </a:solidFill>
                <a:cs typeface="Arial" panose="020B0604020202020204" pitchFamily="34" charset="0"/>
              </a:rPr>
              <a:t> sustainable</a:t>
            </a:r>
          </a:p>
          <a:p>
            <a:pPr marL="85725" indent="-8572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Membentuk komite vokasi di pusat &amp; daerah</a:t>
            </a:r>
            <a:endParaRPr lang="id-ID" altLang="en-US" sz="1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85725" indent="-85725">
              <a:buFont typeface="Wingdings" panose="05000000000000000000" pitchFamily="2" charset="2"/>
              <a:buChar char="§"/>
            </a:pPr>
            <a:r>
              <a:rPr lang="id-ID" altLang="en-US" sz="1000" dirty="0">
                <a:solidFill>
                  <a:prstClr val="white"/>
                </a:solidFill>
                <a:cs typeface="Arial" panose="020B0604020202020204" pitchFamily="34" charset="0"/>
              </a:rPr>
              <a:t>Menyusun informasi pasar kerja (online job plattform)</a:t>
            </a:r>
          </a:p>
        </p:txBody>
      </p:sp>
    </p:spTree>
    <p:extLst>
      <p:ext uri="{BB962C8B-B14F-4D97-AF65-F5344CB8AC3E}">
        <p14:creationId xmlns:p14="http://schemas.microsoft.com/office/powerpoint/2010/main" val="1512983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ktober 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.S. Consulting Report Template_0223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.S. Consulting Report Template_0223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.S. Consulting Report Template_0223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.S. Consulting Report Template_022307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 Oktober 2016" id="{9C548315-F71E-4893-A56D-88AB36D5F547}" vid="{06EFF22C-5A39-4D13-B797-00C14540B8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853</Words>
  <Application>Microsoft Office PowerPoint</Application>
  <PresentationFormat>Widescreen</PresentationFormat>
  <Paragraphs>211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Academy Engraved LET</vt:lpstr>
      <vt:lpstr>Arial</vt:lpstr>
      <vt:lpstr>Calibri</vt:lpstr>
      <vt:lpstr>Calibri Light</vt:lpstr>
      <vt:lpstr>HelveticaNeue</vt:lpstr>
      <vt:lpstr>Wingdings</vt:lpstr>
      <vt:lpstr>Office Theme</vt:lpstr>
      <vt:lpstr>1_Tema Oktober 2016</vt:lpstr>
      <vt:lpstr>think-cell Slide</vt:lpstr>
      <vt:lpstr>PowerPoint Presentation</vt:lpstr>
      <vt:lpstr>Sumber Daya Manusia</vt:lpstr>
      <vt:lpstr>DIMENSI KOMPETENSI</vt:lpstr>
      <vt:lpstr>SDM DAN INDUSTRI 4.0 </vt:lpstr>
      <vt:lpstr>TAHAPAN PADA ERA INDUSTRI</vt:lpstr>
      <vt:lpstr>Tantangan Baru Industri 4.0</vt:lpstr>
      <vt:lpstr>Transformasi Kebijakan di Era Revolusi Industri 4.0 </vt:lpstr>
      <vt:lpstr>Peningkatan Kualitas SDM Melalui Vokasi   </vt:lpstr>
      <vt:lpstr>Strategi Perbaikan Pendidikan dan Pelatihan Vokasi  </vt:lpstr>
      <vt:lpstr>5 Sektor Utama Sebagai Sektor Fokus Untuk  “Making Indonesia 4.0”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Yulis Bernis</cp:lastModifiedBy>
  <cp:revision>147</cp:revision>
  <cp:lastPrinted>2019-04-14T13:11:18Z</cp:lastPrinted>
  <dcterms:created xsi:type="dcterms:W3CDTF">2019-04-10T08:59:06Z</dcterms:created>
  <dcterms:modified xsi:type="dcterms:W3CDTF">2023-01-24T05:27:04Z</dcterms:modified>
</cp:coreProperties>
</file>