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25"/>
  </p:notesMasterIdLst>
  <p:sldIdLst>
    <p:sldId id="256" r:id="rId2"/>
    <p:sldId id="264" r:id="rId3"/>
    <p:sldId id="260" r:id="rId4"/>
    <p:sldId id="261" r:id="rId5"/>
    <p:sldId id="263" r:id="rId6"/>
    <p:sldId id="257" r:id="rId7"/>
    <p:sldId id="262" r:id="rId8"/>
    <p:sldId id="348" r:id="rId9"/>
    <p:sldId id="349" r:id="rId10"/>
    <p:sldId id="350" r:id="rId11"/>
    <p:sldId id="351" r:id="rId12"/>
    <p:sldId id="352" r:id="rId13"/>
    <p:sldId id="353" r:id="rId14"/>
    <p:sldId id="347" r:id="rId15"/>
    <p:sldId id="268" r:id="rId16"/>
    <p:sldId id="354" r:id="rId17"/>
    <p:sldId id="355" r:id="rId18"/>
    <p:sldId id="265" r:id="rId19"/>
    <p:sldId id="282" r:id="rId20"/>
    <p:sldId id="356" r:id="rId21"/>
    <p:sldId id="357" r:id="rId22"/>
    <p:sldId id="267" r:id="rId23"/>
    <p:sldId id="272" r:id="rId24"/>
  </p:sldIdLst>
  <p:sldSz cx="9144000" cy="5143500" type="screen16x9"/>
  <p:notesSz cx="6858000" cy="9144000"/>
  <p:embeddedFontLst>
    <p:embeddedFont>
      <p:font typeface="Andika" panose="020B0604020202020204" charset="0"/>
      <p:regular r:id="rId26"/>
      <p:bold r:id="rId27"/>
      <p:italic r:id="rId28"/>
      <p:boldItalic r:id="rId29"/>
    </p:embeddedFont>
    <p:embeddedFont>
      <p:font typeface="Anton" pitchFamily="2" charset="0"/>
      <p:regular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Gill Sans Nova" panose="020B0602020104020203" pitchFamily="34" charset="0"/>
      <p:regular r:id="rId35"/>
      <p:bold r:id="rId36"/>
    </p:embeddedFont>
    <p:embeddedFont>
      <p:font typeface="Gill Sans Nova Cond XBd" panose="020B0A06020104020203" pitchFamily="34" charset="0"/>
      <p:bold r:id="rId37"/>
    </p:embeddedFont>
    <p:embeddedFont>
      <p:font typeface="Gill Sans Ultra Bold" panose="020B0A02020104020203" pitchFamily="34" charset="0"/>
      <p:regular r:id="rId38"/>
    </p:embeddedFont>
    <p:embeddedFont>
      <p:font typeface="Grand Hotel" panose="020B0604020202020204" charset="0"/>
      <p:regular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Rg st="2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FBD2AF-75F5-41D3-8AE0-4A56E26B4C60}">
  <a:tblStyle styleId="{DAFBD2AF-75F5-41D3-8AE0-4A56E26B4C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6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521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797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937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952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25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d924d8386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d924d8386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d924d8386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d924d8386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917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d924d8386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d924d8386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018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ea8e03a8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ea8e03a84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gd924d83865_0_2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3" name="Google Shape;3333;gd924d83865_0_2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gd924d83865_0_2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3" name="Google Shape;3333;gd924d83865_0_2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606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gd924d83865_0_2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3" name="Google Shape;3333;gd924d83865_0_2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131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ea8e03a84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ea8e03a84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d6846a9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d6846a9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ed5130433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ed5130433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ed79d095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ed79d095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761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30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51775" y="-48150"/>
            <a:ext cx="356100" cy="523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3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8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title"/>
          </p:nvPr>
        </p:nvSpPr>
        <p:spPr>
          <a:xfrm>
            <a:off x="4710975" y="3339390"/>
            <a:ext cx="24507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subTitle" idx="1"/>
          </p:nvPr>
        </p:nvSpPr>
        <p:spPr>
          <a:xfrm>
            <a:off x="3711325" y="1776500"/>
            <a:ext cx="4516200" cy="16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6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1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 txBox="1">
            <a:spLocks noGrp="1"/>
          </p:cNvSpPr>
          <p:nvPr>
            <p:ph type="body" idx="1"/>
          </p:nvPr>
        </p:nvSpPr>
        <p:spPr>
          <a:xfrm>
            <a:off x="4130788" y="1852551"/>
            <a:ext cx="4125900" cy="21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title"/>
          </p:nvPr>
        </p:nvSpPr>
        <p:spPr>
          <a:xfrm>
            <a:off x="4797088" y="429426"/>
            <a:ext cx="27933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1"/>
          <p:cNvSpPr txBox="1">
            <a:spLocks noGrp="1"/>
          </p:cNvSpPr>
          <p:nvPr>
            <p:ph type="subTitle" idx="1"/>
          </p:nvPr>
        </p:nvSpPr>
        <p:spPr>
          <a:xfrm>
            <a:off x="3406651" y="3023200"/>
            <a:ext cx="2330700" cy="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31"/>
          <p:cNvSpPr txBox="1">
            <a:spLocks noGrp="1"/>
          </p:cNvSpPr>
          <p:nvPr>
            <p:ph type="subTitle" idx="2"/>
          </p:nvPr>
        </p:nvSpPr>
        <p:spPr>
          <a:xfrm>
            <a:off x="5858600" y="3023205"/>
            <a:ext cx="2330700" cy="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 txBox="1">
            <a:spLocks noGrp="1"/>
          </p:cNvSpPr>
          <p:nvPr>
            <p:ph type="subTitle" idx="3"/>
          </p:nvPr>
        </p:nvSpPr>
        <p:spPr>
          <a:xfrm>
            <a:off x="5858600" y="2547876"/>
            <a:ext cx="2330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31"/>
          <p:cNvSpPr txBox="1">
            <a:spLocks noGrp="1"/>
          </p:cNvSpPr>
          <p:nvPr>
            <p:ph type="subTitle" idx="4"/>
          </p:nvPr>
        </p:nvSpPr>
        <p:spPr>
          <a:xfrm>
            <a:off x="954700" y="3023200"/>
            <a:ext cx="2330700" cy="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1"/>
          <p:cNvSpPr txBox="1">
            <a:spLocks noGrp="1"/>
          </p:cNvSpPr>
          <p:nvPr>
            <p:ph type="subTitle" idx="5"/>
          </p:nvPr>
        </p:nvSpPr>
        <p:spPr>
          <a:xfrm>
            <a:off x="954700" y="2547876"/>
            <a:ext cx="2330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31"/>
          <p:cNvSpPr txBox="1">
            <a:spLocks noGrp="1"/>
          </p:cNvSpPr>
          <p:nvPr>
            <p:ph type="subTitle" idx="6"/>
          </p:nvPr>
        </p:nvSpPr>
        <p:spPr>
          <a:xfrm>
            <a:off x="3406650" y="2547876"/>
            <a:ext cx="2330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3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1"/>
          <p:cNvSpPr txBox="1">
            <a:spLocks noGrp="1"/>
          </p:cNvSpPr>
          <p:nvPr>
            <p:ph type="title"/>
          </p:nvPr>
        </p:nvSpPr>
        <p:spPr>
          <a:xfrm>
            <a:off x="2471550" y="437974"/>
            <a:ext cx="4200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3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7"/>
          <p:cNvSpPr txBox="1">
            <a:spLocks noGrp="1"/>
          </p:cNvSpPr>
          <p:nvPr>
            <p:ph type="subTitle" idx="1"/>
          </p:nvPr>
        </p:nvSpPr>
        <p:spPr>
          <a:xfrm>
            <a:off x="5733689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37"/>
          <p:cNvSpPr txBox="1">
            <a:spLocks noGrp="1"/>
          </p:cNvSpPr>
          <p:nvPr>
            <p:ph type="subTitle" idx="2"/>
          </p:nvPr>
        </p:nvSpPr>
        <p:spPr>
          <a:xfrm>
            <a:off x="1946864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37"/>
          <p:cNvSpPr txBox="1">
            <a:spLocks noGrp="1"/>
          </p:cNvSpPr>
          <p:nvPr>
            <p:ph type="subTitle" idx="3"/>
          </p:nvPr>
        </p:nvSpPr>
        <p:spPr>
          <a:xfrm>
            <a:off x="5733689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37"/>
          <p:cNvSpPr txBox="1">
            <a:spLocks noGrp="1"/>
          </p:cNvSpPr>
          <p:nvPr>
            <p:ph type="subTitle" idx="4"/>
          </p:nvPr>
        </p:nvSpPr>
        <p:spPr>
          <a:xfrm>
            <a:off x="5733700" y="1352471"/>
            <a:ext cx="21900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37"/>
          <p:cNvSpPr txBox="1">
            <a:spLocks noGrp="1"/>
          </p:cNvSpPr>
          <p:nvPr>
            <p:ph type="subTitle" idx="5"/>
          </p:nvPr>
        </p:nvSpPr>
        <p:spPr>
          <a:xfrm>
            <a:off x="1946864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37"/>
          <p:cNvSpPr txBox="1">
            <a:spLocks noGrp="1"/>
          </p:cNvSpPr>
          <p:nvPr>
            <p:ph type="subTitle" idx="6"/>
          </p:nvPr>
        </p:nvSpPr>
        <p:spPr>
          <a:xfrm>
            <a:off x="1946875" y="1352471"/>
            <a:ext cx="21900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37"/>
          <p:cNvSpPr txBox="1">
            <a:spLocks noGrp="1"/>
          </p:cNvSpPr>
          <p:nvPr>
            <p:ph type="subTitle" idx="7"/>
          </p:nvPr>
        </p:nvSpPr>
        <p:spPr>
          <a:xfrm>
            <a:off x="5733689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37"/>
          <p:cNvSpPr txBox="1">
            <a:spLocks noGrp="1"/>
          </p:cNvSpPr>
          <p:nvPr>
            <p:ph type="subTitle" idx="8"/>
          </p:nvPr>
        </p:nvSpPr>
        <p:spPr>
          <a:xfrm>
            <a:off x="5733700" y="2472993"/>
            <a:ext cx="21900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37"/>
          <p:cNvSpPr txBox="1">
            <a:spLocks noGrp="1"/>
          </p:cNvSpPr>
          <p:nvPr>
            <p:ph type="subTitle" idx="9"/>
          </p:nvPr>
        </p:nvSpPr>
        <p:spPr>
          <a:xfrm>
            <a:off x="1946864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37"/>
          <p:cNvSpPr txBox="1">
            <a:spLocks noGrp="1"/>
          </p:cNvSpPr>
          <p:nvPr>
            <p:ph type="subTitle" idx="13"/>
          </p:nvPr>
        </p:nvSpPr>
        <p:spPr>
          <a:xfrm>
            <a:off x="1946875" y="2472975"/>
            <a:ext cx="21900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37"/>
          <p:cNvSpPr txBox="1">
            <a:spLocks noGrp="1"/>
          </p:cNvSpPr>
          <p:nvPr>
            <p:ph type="subTitle" idx="14"/>
          </p:nvPr>
        </p:nvSpPr>
        <p:spPr>
          <a:xfrm>
            <a:off x="5733700" y="359344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37"/>
          <p:cNvSpPr txBox="1">
            <a:spLocks noGrp="1"/>
          </p:cNvSpPr>
          <p:nvPr>
            <p:ph type="subTitle" idx="15"/>
          </p:nvPr>
        </p:nvSpPr>
        <p:spPr>
          <a:xfrm>
            <a:off x="1946875" y="359344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3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7"/>
          <p:cNvSpPr txBox="1">
            <a:spLocks noGrp="1"/>
          </p:cNvSpPr>
          <p:nvPr>
            <p:ph type="title"/>
          </p:nvPr>
        </p:nvSpPr>
        <p:spPr>
          <a:xfrm>
            <a:off x="1695450" y="440400"/>
            <a:ext cx="57531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5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1" name="Google Shape;821;p55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822" name="Google Shape;822;p55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5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55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55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5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5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55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55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55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55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5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56"/>
          <p:cNvSpPr/>
          <p:nvPr/>
        </p:nvSpPr>
        <p:spPr>
          <a:xfrm rot="10800000">
            <a:off x="8162447" y="-3890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chemeClr val="lt2">
              <a:alpha val="549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5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5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5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5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3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5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57"/>
          <p:cNvSpPr/>
          <p:nvPr/>
        </p:nvSpPr>
        <p:spPr>
          <a:xfrm flipH="1">
            <a:off x="-23940" y="4192682"/>
            <a:ext cx="2569102" cy="966776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chemeClr val="lt2">
              <a:alpha val="549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5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4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58"/>
          <p:cNvGrpSpPr/>
          <p:nvPr/>
        </p:nvGrpSpPr>
        <p:grpSpPr>
          <a:xfrm rot="-396926">
            <a:off x="964354" y="733033"/>
            <a:ext cx="4472093" cy="3677434"/>
            <a:chOff x="2096377" y="1118525"/>
            <a:chExt cx="4472281" cy="3677588"/>
          </a:xfrm>
        </p:grpSpPr>
        <p:sp>
          <p:nvSpPr>
            <p:cNvPr id="858" name="Google Shape;858;p58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8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60" name="Google Shape;860;p5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5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5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59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9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9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9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9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9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9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hasCustomPrompt="1"/>
          </p:nvPr>
        </p:nvSpPr>
        <p:spPr>
          <a:xfrm flipH="1">
            <a:off x="2952900" y="1091275"/>
            <a:ext cx="3238200" cy="13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/>
          </p:nvPr>
        </p:nvSpPr>
        <p:spPr>
          <a:xfrm>
            <a:off x="2952888" y="2232250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2952900" y="3150550"/>
            <a:ext cx="32382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1101383" y="794679"/>
            <a:ext cx="3129300" cy="1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3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/>
          <p:nvPr/>
        </p:nvSpPr>
        <p:spPr>
          <a:xfrm>
            <a:off x="524836" y="24118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 hasCustomPrompt="1"/>
          </p:nvPr>
        </p:nvSpPr>
        <p:spPr>
          <a:xfrm flipH="1">
            <a:off x="1268050" y="1671317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4"/>
          <p:cNvSpPr txBox="1">
            <a:spLocks noGrp="1"/>
          </p:cNvSpPr>
          <p:nvPr>
            <p:ph type="subTitle" idx="1"/>
          </p:nvPr>
        </p:nvSpPr>
        <p:spPr>
          <a:xfrm>
            <a:off x="2155863" y="2136701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2"/>
          </p:nvPr>
        </p:nvSpPr>
        <p:spPr>
          <a:xfrm>
            <a:off x="2155875" y="1661142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3"/>
          </p:nvPr>
        </p:nvSpPr>
        <p:spPr>
          <a:xfrm>
            <a:off x="2998950" y="425088"/>
            <a:ext cx="31461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268050" y="2851942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5"/>
          </p:nvPr>
        </p:nvSpPr>
        <p:spPr>
          <a:xfrm>
            <a:off x="2155863" y="3329376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subTitle" idx="6"/>
          </p:nvPr>
        </p:nvSpPr>
        <p:spPr>
          <a:xfrm>
            <a:off x="2155875" y="2853914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69450" y="1671317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14"/>
          <p:cNvSpPr txBox="1">
            <a:spLocks noGrp="1"/>
          </p:cNvSpPr>
          <p:nvPr>
            <p:ph type="subTitle" idx="8"/>
          </p:nvPr>
        </p:nvSpPr>
        <p:spPr>
          <a:xfrm>
            <a:off x="5631650" y="2136701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769450" y="2851942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3"/>
          </p:nvPr>
        </p:nvSpPr>
        <p:spPr>
          <a:xfrm>
            <a:off x="5631650" y="3327726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subTitle" idx="14"/>
          </p:nvPr>
        </p:nvSpPr>
        <p:spPr>
          <a:xfrm>
            <a:off x="5631645" y="2850927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5"/>
          </p:nvPr>
        </p:nvSpPr>
        <p:spPr>
          <a:xfrm>
            <a:off x="5631645" y="1661142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4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1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 txBox="1">
            <a:spLocks noGrp="1"/>
          </p:cNvSpPr>
          <p:nvPr>
            <p:ph type="title" hasCustomPrompt="1"/>
          </p:nvPr>
        </p:nvSpPr>
        <p:spPr>
          <a:xfrm flipH="1">
            <a:off x="1643237" y="1272023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3" name="Google Shape;193;p15"/>
          <p:cNvSpPr txBox="1">
            <a:spLocks noGrp="1"/>
          </p:cNvSpPr>
          <p:nvPr>
            <p:ph type="subTitle" idx="1"/>
          </p:nvPr>
        </p:nvSpPr>
        <p:spPr>
          <a:xfrm>
            <a:off x="933887" y="2320525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2"/>
          </p:nvPr>
        </p:nvSpPr>
        <p:spPr>
          <a:xfrm>
            <a:off x="1039487" y="1846887"/>
            <a:ext cx="20139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title" idx="3"/>
          </p:nvPr>
        </p:nvSpPr>
        <p:spPr>
          <a:xfrm>
            <a:off x="2998950" y="425088"/>
            <a:ext cx="31461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43237" y="3006980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5"/>
          </p:nvPr>
        </p:nvSpPr>
        <p:spPr>
          <a:xfrm>
            <a:off x="933887" y="4040100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ubTitle" idx="6"/>
          </p:nvPr>
        </p:nvSpPr>
        <p:spPr>
          <a:xfrm>
            <a:off x="1039487" y="3575135"/>
            <a:ext cx="20139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168800" y="1272023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15"/>
          <p:cNvSpPr txBox="1">
            <a:spLocks noGrp="1"/>
          </p:cNvSpPr>
          <p:nvPr>
            <p:ph type="subTitle" idx="8"/>
          </p:nvPr>
        </p:nvSpPr>
        <p:spPr>
          <a:xfrm>
            <a:off x="3459450" y="2320525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168800" y="3006980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5"/>
          <p:cNvSpPr txBox="1">
            <a:spLocks noGrp="1"/>
          </p:cNvSpPr>
          <p:nvPr>
            <p:ph type="subTitle" idx="13"/>
          </p:nvPr>
        </p:nvSpPr>
        <p:spPr>
          <a:xfrm>
            <a:off x="3459450" y="4040100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14"/>
          </p:nvPr>
        </p:nvSpPr>
        <p:spPr>
          <a:xfrm>
            <a:off x="3565050" y="3575135"/>
            <a:ext cx="20139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subTitle" idx="15"/>
          </p:nvPr>
        </p:nvSpPr>
        <p:spPr>
          <a:xfrm>
            <a:off x="3565050" y="1846887"/>
            <a:ext cx="20139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6"/>
          </p:nvPr>
        </p:nvSpPr>
        <p:spPr>
          <a:xfrm>
            <a:off x="5985013" y="2320525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5"/>
          <p:cNvSpPr txBox="1">
            <a:spLocks noGrp="1"/>
          </p:cNvSpPr>
          <p:nvPr>
            <p:ph type="subTitle" idx="17"/>
          </p:nvPr>
        </p:nvSpPr>
        <p:spPr>
          <a:xfrm>
            <a:off x="5985013" y="4040100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subTitle" idx="18"/>
          </p:nvPr>
        </p:nvSpPr>
        <p:spPr>
          <a:xfrm>
            <a:off x="6090613" y="3575135"/>
            <a:ext cx="20139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subTitle" idx="19"/>
          </p:nvPr>
        </p:nvSpPr>
        <p:spPr>
          <a:xfrm>
            <a:off x="6090613" y="1846887"/>
            <a:ext cx="20139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title" idx="20" hasCustomPrompt="1"/>
          </p:nvPr>
        </p:nvSpPr>
        <p:spPr>
          <a:xfrm flipH="1">
            <a:off x="6694363" y="1272023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5"/>
          <p:cNvSpPr txBox="1">
            <a:spLocks noGrp="1"/>
          </p:cNvSpPr>
          <p:nvPr>
            <p:ph type="title" idx="21" hasCustomPrompt="1"/>
          </p:nvPr>
        </p:nvSpPr>
        <p:spPr>
          <a:xfrm flipH="1">
            <a:off x="6694363" y="3006980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15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/>
          <p:nvPr/>
        </p:nvSpPr>
        <p:spPr>
          <a:xfrm rot="10800000">
            <a:off x="8154168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chemeClr val="lt2">
              <a:alpha val="549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title" hasCustomPrompt="1"/>
          </p:nvPr>
        </p:nvSpPr>
        <p:spPr>
          <a:xfrm flipH="1">
            <a:off x="1041575" y="1754644"/>
            <a:ext cx="1320900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4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4" name="Google Shape;224;p16"/>
          <p:cNvSpPr txBox="1">
            <a:spLocks noGrp="1"/>
          </p:cNvSpPr>
          <p:nvPr>
            <p:ph type="title" idx="2"/>
          </p:nvPr>
        </p:nvSpPr>
        <p:spPr>
          <a:xfrm>
            <a:off x="2441397" y="1656644"/>
            <a:ext cx="23463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1"/>
          </p:nvPr>
        </p:nvSpPr>
        <p:spPr>
          <a:xfrm>
            <a:off x="2441400" y="2574944"/>
            <a:ext cx="27354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1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xfrm>
            <a:off x="1666000" y="2865857"/>
            <a:ext cx="58119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subTitle" idx="1"/>
          </p:nvPr>
        </p:nvSpPr>
        <p:spPr>
          <a:xfrm>
            <a:off x="1666050" y="1676976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7" r:id="rId12"/>
    <p:sldLayoutId id="2147483683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62"/>
          <p:cNvGrpSpPr/>
          <p:nvPr/>
        </p:nvGrpSpPr>
        <p:grpSpPr>
          <a:xfrm>
            <a:off x="2129626" y="967949"/>
            <a:ext cx="3598696" cy="3600234"/>
            <a:chOff x="3069613" y="998421"/>
            <a:chExt cx="2886809" cy="2888043"/>
          </a:xfrm>
        </p:grpSpPr>
        <p:sp>
          <p:nvSpPr>
            <p:cNvPr id="886" name="Google Shape;886;p62"/>
            <p:cNvSpPr/>
            <p:nvPr/>
          </p:nvSpPr>
          <p:spPr>
            <a:xfrm>
              <a:off x="3069612" y="998421"/>
              <a:ext cx="2886809" cy="2888043"/>
            </a:xfrm>
            <a:custGeom>
              <a:avLst/>
              <a:gdLst/>
              <a:ahLst/>
              <a:cxnLst/>
              <a:rect l="l" t="t" r="r" b="b"/>
              <a:pathLst>
                <a:path w="14045" h="14051" extrusionOk="0">
                  <a:moveTo>
                    <a:pt x="0" y="0"/>
                  </a:moveTo>
                  <a:lnTo>
                    <a:pt x="0" y="14050"/>
                  </a:lnTo>
                  <a:lnTo>
                    <a:pt x="14044" y="14050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7" name="Google Shape;887;p62"/>
            <p:cNvGrpSpPr/>
            <p:nvPr/>
          </p:nvGrpSpPr>
          <p:grpSpPr>
            <a:xfrm>
              <a:off x="3114009" y="1044051"/>
              <a:ext cx="2798031" cy="2797824"/>
              <a:chOff x="3114009" y="1044051"/>
              <a:chExt cx="2798031" cy="2797824"/>
            </a:xfrm>
          </p:grpSpPr>
          <p:sp>
            <p:nvSpPr>
              <p:cNvPr id="888" name="Google Shape;888;p62"/>
              <p:cNvSpPr/>
              <p:nvPr/>
            </p:nvSpPr>
            <p:spPr>
              <a:xfrm>
                <a:off x="3114009" y="2515520"/>
                <a:ext cx="1326555" cy="13263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6453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6037" y="6453"/>
                    </a:lnTo>
                    <a:lnTo>
                      <a:pt x="6453" y="64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2"/>
              <p:cNvSpPr/>
              <p:nvPr/>
            </p:nvSpPr>
            <p:spPr>
              <a:xfrm>
                <a:off x="3114009" y="2300113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085" y="7501"/>
                    </a:lnTo>
                    <a:lnTo>
                      <a:pt x="7501" y="75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2"/>
              <p:cNvSpPr/>
              <p:nvPr/>
            </p:nvSpPr>
            <p:spPr>
              <a:xfrm>
                <a:off x="3114009" y="2084706"/>
                <a:ext cx="1757367" cy="175716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8549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8133" y="8549"/>
                    </a:lnTo>
                    <a:lnTo>
                      <a:pt x="8549" y="85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2"/>
              <p:cNvSpPr/>
              <p:nvPr/>
            </p:nvSpPr>
            <p:spPr>
              <a:xfrm>
                <a:off x="3114009" y="1437251"/>
                <a:ext cx="2404612" cy="2404612"/>
              </a:xfrm>
              <a:custGeom>
                <a:avLst/>
                <a:gdLst/>
                <a:ahLst/>
                <a:cxnLst/>
                <a:rect l="l" t="t" r="r" b="b"/>
                <a:pathLst>
                  <a:path w="11699" h="11699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11283" y="11699"/>
                    </a:lnTo>
                    <a:lnTo>
                      <a:pt x="11698" y="116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62"/>
              <p:cNvSpPr/>
              <p:nvPr/>
            </p:nvSpPr>
            <p:spPr>
              <a:xfrm>
                <a:off x="3114009" y="1652658"/>
                <a:ext cx="2189207" cy="2189207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0651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0229" y="10651"/>
                    </a:lnTo>
                    <a:lnTo>
                      <a:pt x="10651" y="106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62"/>
              <p:cNvSpPr/>
              <p:nvPr/>
            </p:nvSpPr>
            <p:spPr>
              <a:xfrm>
                <a:off x="3114009" y="1869299"/>
                <a:ext cx="1972567" cy="1972567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597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9181" y="9597"/>
                    </a:lnTo>
                    <a:lnTo>
                      <a:pt x="9597" y="95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2"/>
              <p:cNvSpPr/>
              <p:nvPr/>
            </p:nvSpPr>
            <p:spPr>
              <a:xfrm>
                <a:off x="3114009" y="2730927"/>
                <a:ext cx="1111149" cy="1110944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05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4990" y="5405"/>
                    </a:lnTo>
                    <a:lnTo>
                      <a:pt x="5405" y="54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2"/>
              <p:cNvSpPr/>
              <p:nvPr/>
            </p:nvSpPr>
            <p:spPr>
              <a:xfrm>
                <a:off x="3114009" y="1044051"/>
                <a:ext cx="2798016" cy="2797810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612" extrusionOk="0">
                    <a:moveTo>
                      <a:pt x="1" y="0"/>
                    </a:moveTo>
                    <a:lnTo>
                      <a:pt x="1" y="234"/>
                    </a:lnTo>
                    <a:lnTo>
                      <a:pt x="13379" y="13612"/>
                    </a:lnTo>
                    <a:lnTo>
                      <a:pt x="13612" y="13612"/>
                    </a:lnTo>
                    <a:lnTo>
                      <a:pt x="13612" y="134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2"/>
              <p:cNvSpPr/>
              <p:nvPr/>
            </p:nvSpPr>
            <p:spPr>
              <a:xfrm>
                <a:off x="5880182" y="1044051"/>
                <a:ext cx="31859" cy="3185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0" y="0"/>
                    </a:moveTo>
                    <a:lnTo>
                      <a:pt x="154" y="15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2"/>
              <p:cNvSpPr/>
              <p:nvPr/>
            </p:nvSpPr>
            <p:spPr>
              <a:xfrm>
                <a:off x="3114009" y="3378176"/>
                <a:ext cx="463698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56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1840" y="2256"/>
                    </a:lnTo>
                    <a:lnTo>
                      <a:pt x="2256" y="2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2"/>
              <p:cNvSpPr/>
              <p:nvPr/>
            </p:nvSpPr>
            <p:spPr>
              <a:xfrm>
                <a:off x="3114009" y="3593583"/>
                <a:ext cx="248292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8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92" y="1208"/>
                    </a:lnTo>
                    <a:lnTo>
                      <a:pt x="1208" y="1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2"/>
              <p:cNvSpPr/>
              <p:nvPr/>
            </p:nvSpPr>
            <p:spPr>
              <a:xfrm>
                <a:off x="3114009" y="2946334"/>
                <a:ext cx="895743" cy="895538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357" extrusionOk="0">
                    <a:moveTo>
                      <a:pt x="1" y="0"/>
                    </a:moveTo>
                    <a:lnTo>
                      <a:pt x="1" y="421"/>
                    </a:lnTo>
                    <a:lnTo>
                      <a:pt x="3936" y="4357"/>
                    </a:lnTo>
                    <a:lnTo>
                      <a:pt x="4357" y="43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2"/>
              <p:cNvSpPr/>
              <p:nvPr/>
            </p:nvSpPr>
            <p:spPr>
              <a:xfrm>
                <a:off x="3114009" y="3162769"/>
                <a:ext cx="679104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304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2888" y="3304"/>
                    </a:lnTo>
                    <a:lnTo>
                      <a:pt x="3304" y="33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62"/>
              <p:cNvSpPr/>
              <p:nvPr/>
            </p:nvSpPr>
            <p:spPr>
              <a:xfrm>
                <a:off x="3496727" y="1044051"/>
                <a:ext cx="2415301" cy="241509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11750" extrusionOk="0">
                    <a:moveTo>
                      <a:pt x="1" y="0"/>
                    </a:moveTo>
                    <a:lnTo>
                      <a:pt x="11750" y="11749"/>
                    </a:lnTo>
                    <a:lnTo>
                      <a:pt x="11750" y="113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62"/>
              <p:cNvSpPr/>
              <p:nvPr/>
            </p:nvSpPr>
            <p:spPr>
              <a:xfrm>
                <a:off x="5017320" y="1044051"/>
                <a:ext cx="894716" cy="89451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352" extrusionOk="0">
                    <a:moveTo>
                      <a:pt x="1" y="0"/>
                    </a:moveTo>
                    <a:lnTo>
                      <a:pt x="4352" y="4351"/>
                    </a:lnTo>
                    <a:lnTo>
                      <a:pt x="4352" y="3936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2"/>
              <p:cNvSpPr/>
              <p:nvPr/>
            </p:nvSpPr>
            <p:spPr>
              <a:xfrm>
                <a:off x="5232727" y="1044051"/>
                <a:ext cx="679310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4" extrusionOk="0">
                    <a:moveTo>
                      <a:pt x="1" y="0"/>
                    </a:moveTo>
                    <a:lnTo>
                      <a:pt x="3304" y="3304"/>
                    </a:lnTo>
                    <a:lnTo>
                      <a:pt x="3304" y="288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62"/>
              <p:cNvSpPr/>
              <p:nvPr/>
            </p:nvSpPr>
            <p:spPr>
              <a:xfrm>
                <a:off x="4802119" y="1044051"/>
                <a:ext cx="1109916" cy="1109916"/>
              </a:xfrm>
              <a:custGeom>
                <a:avLst/>
                <a:gdLst/>
                <a:ahLst/>
                <a:cxnLst/>
                <a:rect l="l" t="t" r="r" b="b"/>
                <a:pathLst>
                  <a:path w="5400" h="5400" extrusionOk="0">
                    <a:moveTo>
                      <a:pt x="0" y="0"/>
                    </a:moveTo>
                    <a:lnTo>
                      <a:pt x="5399" y="5399"/>
                    </a:lnTo>
                    <a:lnTo>
                      <a:pt x="5399" y="49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62"/>
              <p:cNvSpPr/>
              <p:nvPr/>
            </p:nvSpPr>
            <p:spPr>
              <a:xfrm>
                <a:off x="5664775" y="1044051"/>
                <a:ext cx="247265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208" extrusionOk="0">
                    <a:moveTo>
                      <a:pt x="0" y="0"/>
                    </a:moveTo>
                    <a:lnTo>
                      <a:pt x="1202" y="1208"/>
                    </a:lnTo>
                    <a:lnTo>
                      <a:pt x="1202" y="78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62"/>
              <p:cNvSpPr/>
              <p:nvPr/>
            </p:nvSpPr>
            <p:spPr>
              <a:xfrm>
                <a:off x="4586711" y="1044051"/>
                <a:ext cx="1325322" cy="132532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6448" extrusionOk="0">
                    <a:moveTo>
                      <a:pt x="0" y="0"/>
                    </a:moveTo>
                    <a:lnTo>
                      <a:pt x="6447" y="6447"/>
                    </a:lnTo>
                    <a:lnTo>
                      <a:pt x="6447" y="60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62"/>
              <p:cNvSpPr/>
              <p:nvPr/>
            </p:nvSpPr>
            <p:spPr>
              <a:xfrm>
                <a:off x="5448134" y="1044051"/>
                <a:ext cx="463904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256" extrusionOk="0">
                    <a:moveTo>
                      <a:pt x="1" y="0"/>
                    </a:moveTo>
                    <a:lnTo>
                      <a:pt x="2256" y="2256"/>
                    </a:lnTo>
                    <a:lnTo>
                      <a:pt x="2256" y="184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62"/>
              <p:cNvSpPr/>
              <p:nvPr/>
            </p:nvSpPr>
            <p:spPr>
              <a:xfrm>
                <a:off x="4144181" y="1044051"/>
                <a:ext cx="1767850" cy="176785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8601" extrusionOk="0">
                    <a:moveTo>
                      <a:pt x="0" y="0"/>
                    </a:moveTo>
                    <a:lnTo>
                      <a:pt x="8600" y="8600"/>
                    </a:lnTo>
                    <a:lnTo>
                      <a:pt x="8600" y="81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62"/>
              <p:cNvSpPr/>
              <p:nvPr/>
            </p:nvSpPr>
            <p:spPr>
              <a:xfrm>
                <a:off x="4370071" y="1044051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0" y="0"/>
                    </a:moveTo>
                    <a:lnTo>
                      <a:pt x="7501" y="7501"/>
                    </a:lnTo>
                    <a:lnTo>
                      <a:pt x="7501" y="7079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62"/>
              <p:cNvSpPr/>
              <p:nvPr/>
            </p:nvSpPr>
            <p:spPr>
              <a:xfrm>
                <a:off x="3281320" y="1044051"/>
                <a:ext cx="2630706" cy="263050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12798" extrusionOk="0">
                    <a:moveTo>
                      <a:pt x="1" y="0"/>
                    </a:moveTo>
                    <a:lnTo>
                      <a:pt x="12798" y="12797"/>
                    </a:lnTo>
                    <a:lnTo>
                      <a:pt x="12798" y="12382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2"/>
              <p:cNvSpPr/>
              <p:nvPr/>
            </p:nvSpPr>
            <p:spPr>
              <a:xfrm>
                <a:off x="3712134" y="1044051"/>
                <a:ext cx="2199895" cy="2199689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1" y="0"/>
                    </a:moveTo>
                    <a:lnTo>
                      <a:pt x="10702" y="10702"/>
                    </a:lnTo>
                    <a:lnTo>
                      <a:pt x="10702" y="1028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2"/>
              <p:cNvSpPr/>
              <p:nvPr/>
            </p:nvSpPr>
            <p:spPr>
              <a:xfrm>
                <a:off x="3114009" y="1222050"/>
                <a:ext cx="2620018" cy="2619813"/>
              </a:xfrm>
              <a:custGeom>
                <a:avLst/>
                <a:gdLst/>
                <a:ahLst/>
                <a:cxnLst/>
                <a:rect l="l" t="t" r="r" b="b"/>
                <a:pathLst>
                  <a:path w="12747" h="12746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12331" y="12746"/>
                    </a:lnTo>
                    <a:lnTo>
                      <a:pt x="12746" y="127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62"/>
              <p:cNvSpPr/>
              <p:nvPr/>
            </p:nvSpPr>
            <p:spPr>
              <a:xfrm>
                <a:off x="3928774" y="1044051"/>
                <a:ext cx="1983255" cy="198305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9648" extrusionOk="0">
                    <a:moveTo>
                      <a:pt x="0" y="0"/>
                    </a:moveTo>
                    <a:lnTo>
                      <a:pt x="9648" y="9648"/>
                    </a:lnTo>
                    <a:lnTo>
                      <a:pt x="9648" y="92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4" name="Google Shape;914;p62"/>
            <p:cNvSpPr/>
            <p:nvPr/>
          </p:nvSpPr>
          <p:spPr>
            <a:xfrm>
              <a:off x="3376280" y="1306321"/>
              <a:ext cx="2273478" cy="2273478"/>
            </a:xfrm>
            <a:custGeom>
              <a:avLst/>
              <a:gdLst/>
              <a:ahLst/>
              <a:cxnLst/>
              <a:rect l="l" t="t" r="r" b="b"/>
              <a:pathLst>
                <a:path w="11061" h="11061" extrusionOk="0">
                  <a:moveTo>
                    <a:pt x="0" y="0"/>
                  </a:moveTo>
                  <a:lnTo>
                    <a:pt x="0" y="11060"/>
                  </a:lnTo>
                  <a:lnTo>
                    <a:pt x="11060" y="11060"/>
                  </a:lnTo>
                  <a:lnTo>
                    <a:pt x="11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2"/>
            <p:cNvSpPr/>
            <p:nvPr/>
          </p:nvSpPr>
          <p:spPr>
            <a:xfrm>
              <a:off x="3454591" y="1384633"/>
              <a:ext cx="2116651" cy="2116651"/>
            </a:xfrm>
            <a:custGeom>
              <a:avLst/>
              <a:gdLst/>
              <a:ahLst/>
              <a:cxnLst/>
              <a:rect l="l" t="t" r="r" b="b"/>
              <a:pathLst>
                <a:path w="10298" h="10298" extrusionOk="0">
                  <a:moveTo>
                    <a:pt x="1" y="1"/>
                  </a:moveTo>
                  <a:lnTo>
                    <a:pt x="1" y="10298"/>
                  </a:lnTo>
                  <a:lnTo>
                    <a:pt x="10298" y="10298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62"/>
          <p:cNvGrpSpPr/>
          <p:nvPr/>
        </p:nvGrpSpPr>
        <p:grpSpPr>
          <a:xfrm>
            <a:off x="1064044" y="515897"/>
            <a:ext cx="6475486" cy="4149481"/>
            <a:chOff x="1081361" y="535677"/>
            <a:chExt cx="6475486" cy="4149481"/>
          </a:xfrm>
        </p:grpSpPr>
        <p:grpSp>
          <p:nvGrpSpPr>
            <p:cNvPr id="917" name="Google Shape;917;p62"/>
            <p:cNvGrpSpPr/>
            <p:nvPr/>
          </p:nvGrpSpPr>
          <p:grpSpPr>
            <a:xfrm>
              <a:off x="1081361" y="613018"/>
              <a:ext cx="6475412" cy="4072140"/>
              <a:chOff x="3000303" y="998421"/>
              <a:chExt cx="2911737" cy="2888043"/>
            </a:xfrm>
          </p:grpSpPr>
          <p:sp>
            <p:nvSpPr>
              <p:cNvPr id="918" name="Google Shape;918;p62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9" name="Google Shape;919;p62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920" name="Google Shape;920;p62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62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62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62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62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62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62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62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62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62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62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62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62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62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62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62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62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62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62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62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62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62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62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62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62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62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6" name="Google Shape;946;p62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62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8" name="Google Shape;948;p62"/>
            <p:cNvGrpSpPr/>
            <p:nvPr/>
          </p:nvGrpSpPr>
          <p:grpSpPr>
            <a:xfrm>
              <a:off x="1168338" y="535677"/>
              <a:ext cx="6388509" cy="4072140"/>
              <a:chOff x="3069613" y="998421"/>
              <a:chExt cx="2886809" cy="2888043"/>
            </a:xfrm>
          </p:grpSpPr>
          <p:sp>
            <p:nvSpPr>
              <p:cNvPr id="949" name="Google Shape;949;p62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0" name="Google Shape;950;p62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951" name="Google Shape;951;p62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62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62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62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62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62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62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62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62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62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62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62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62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62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62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62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62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62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62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62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62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62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62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62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62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62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7" name="Google Shape;977;p62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62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9" name="Google Shape;979;p62"/>
          <p:cNvSpPr txBox="1">
            <a:spLocks noGrp="1"/>
          </p:cNvSpPr>
          <p:nvPr>
            <p:ph type="ctrTitle"/>
          </p:nvPr>
        </p:nvSpPr>
        <p:spPr>
          <a:xfrm rot="-696">
            <a:off x="2060466" y="1284333"/>
            <a:ext cx="4471262" cy="1713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ill Sans Ultra Bold" panose="020B0A02020104020203" pitchFamily="34" charset="0"/>
              </a:rPr>
              <a:t> SEM-PLS</a:t>
            </a:r>
            <a:endParaRPr dirty="0">
              <a:latin typeface="Gill Sans Ultra Bold" panose="020B0A02020104020203" pitchFamily="34" charset="0"/>
            </a:endParaRPr>
          </a:p>
        </p:txBody>
      </p:sp>
      <p:sp>
        <p:nvSpPr>
          <p:cNvPr id="980" name="Google Shape;980;p62"/>
          <p:cNvSpPr txBox="1">
            <a:spLocks noGrp="1"/>
          </p:cNvSpPr>
          <p:nvPr>
            <p:ph type="subTitle" idx="1"/>
          </p:nvPr>
        </p:nvSpPr>
        <p:spPr>
          <a:xfrm rot="232">
            <a:off x="2133920" y="3507795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Rini Meliana</a:t>
            </a:r>
            <a:endParaRPr dirty="0"/>
          </a:p>
        </p:txBody>
      </p:sp>
      <p:pic>
        <p:nvPicPr>
          <p:cNvPr id="2052" name="Picture 4" descr="Free trial for SmartPLS 4 - SmartPLS">
            <a:extLst>
              <a:ext uri="{FF2B5EF4-FFF2-40B4-BE49-F238E27FC236}">
                <a16:creationId xmlns:a16="http://schemas.microsoft.com/office/drawing/2014/main" id="{CBEE15B3-0A85-4AFE-5BA7-21DC982A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13" y="2216584"/>
            <a:ext cx="1580053" cy="10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68"/>
          <p:cNvGrpSpPr/>
          <p:nvPr/>
        </p:nvGrpSpPr>
        <p:grpSpPr>
          <a:xfrm>
            <a:off x="2607325" y="351650"/>
            <a:ext cx="3838046" cy="1017677"/>
            <a:chOff x="2607325" y="351650"/>
            <a:chExt cx="3838046" cy="1017677"/>
          </a:xfrm>
        </p:grpSpPr>
        <p:sp>
          <p:nvSpPr>
            <p:cNvPr id="1124" name="Google Shape;1124;p68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68"/>
          <p:cNvSpPr txBox="1">
            <a:spLocks noGrp="1"/>
          </p:cNvSpPr>
          <p:nvPr>
            <p:ph type="title"/>
          </p:nvPr>
        </p:nvSpPr>
        <p:spPr>
          <a:xfrm flipH="1">
            <a:off x="612951" y="127553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127" name="Google Shape;1127;p68"/>
          <p:cNvSpPr txBox="1">
            <a:spLocks noGrp="1"/>
          </p:cNvSpPr>
          <p:nvPr>
            <p:ph type="subTitle" idx="1"/>
          </p:nvPr>
        </p:nvSpPr>
        <p:spPr>
          <a:xfrm>
            <a:off x="885911" y="1986573"/>
            <a:ext cx="8092213" cy="1780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/>
              <a:t>Construct Reliability and Validity</a:t>
            </a: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Mengetahui tercapainya syarat validitas diskriminan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</p:txBody>
      </p:sp>
      <p:sp>
        <p:nvSpPr>
          <p:cNvPr id="1129" name="Google Shape;1129;p68"/>
          <p:cNvSpPr txBox="1">
            <a:spLocks noGrp="1"/>
          </p:cNvSpPr>
          <p:nvPr>
            <p:ph type="title" idx="3"/>
          </p:nvPr>
        </p:nvSpPr>
        <p:spPr>
          <a:xfrm>
            <a:off x="2617742" y="520624"/>
            <a:ext cx="3892184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Gill Sans Nova" panose="020B0602020104020203" pitchFamily="34" charset="0"/>
              </a:rPr>
              <a:t>Evaluasi Model Struktural</a:t>
            </a:r>
            <a:endParaRPr sz="2800" dirty="0">
              <a:latin typeface="Gill Sans Nova" panose="020B0602020104020203" pitchFamily="34" charset="0"/>
            </a:endParaRPr>
          </a:p>
        </p:txBody>
      </p:sp>
      <p:sp>
        <p:nvSpPr>
          <p:cNvPr id="1134" name="Google Shape;1134;p68"/>
          <p:cNvSpPr txBox="1">
            <a:spLocks noGrp="1"/>
          </p:cNvSpPr>
          <p:nvPr>
            <p:ph type="subTitle" idx="8"/>
          </p:nvPr>
        </p:nvSpPr>
        <p:spPr>
          <a:xfrm>
            <a:off x="872264" y="4182644"/>
            <a:ext cx="762143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sz="1600" dirty="0" err="1"/>
              <a:t>Seluruh</a:t>
            </a:r>
            <a:r>
              <a:rPr lang="en-ID" sz="1600" dirty="0"/>
              <a:t> </a:t>
            </a:r>
            <a:r>
              <a:rPr lang="en-ID" sz="1600" dirty="0" err="1"/>
              <a:t>nilai</a:t>
            </a:r>
            <a:r>
              <a:rPr lang="en-ID" sz="1600" dirty="0"/>
              <a:t> AVE </a:t>
            </a:r>
            <a:r>
              <a:rPr lang="en-ID" sz="1600" dirty="0" err="1"/>
              <a:t>semua</a:t>
            </a:r>
            <a:r>
              <a:rPr lang="en-ID" sz="1600" dirty="0"/>
              <a:t> </a:t>
            </a:r>
            <a:r>
              <a:rPr lang="en-ID" sz="1600" dirty="0" err="1"/>
              <a:t>variabel</a:t>
            </a:r>
            <a:r>
              <a:rPr lang="en-ID" sz="1600" dirty="0"/>
              <a:t> &gt; 0.50 </a:t>
            </a:r>
            <a:r>
              <a:rPr lang="en-ID" sz="1600" dirty="0" err="1"/>
              <a:t>berarti</a:t>
            </a:r>
            <a:r>
              <a:rPr lang="en-ID" sz="1600" dirty="0"/>
              <a:t> </a:t>
            </a:r>
            <a:r>
              <a:rPr lang="en-ID" sz="1600" dirty="0" err="1"/>
              <a:t>menunjukan</a:t>
            </a:r>
            <a:r>
              <a:rPr lang="en-ID" sz="1600" dirty="0"/>
              <a:t> convergent validity yang </a:t>
            </a:r>
            <a:r>
              <a:rPr lang="en-ID" sz="1600" dirty="0" err="1"/>
              <a:t>baik</a:t>
            </a:r>
            <a:endParaRPr lang="en-ID" sz="1600" dirty="0"/>
          </a:p>
          <a:p>
            <a:pPr marL="0" lvl="0" indent="0"/>
            <a:endParaRPr lang="en-ID" sz="1600" dirty="0"/>
          </a:p>
        </p:txBody>
      </p:sp>
      <p:sp>
        <p:nvSpPr>
          <p:cNvPr id="1138" name="Google Shape;1138;p68"/>
          <p:cNvSpPr txBox="1">
            <a:spLocks noGrp="1"/>
          </p:cNvSpPr>
          <p:nvPr>
            <p:ph type="subTitle" idx="15"/>
          </p:nvPr>
        </p:nvSpPr>
        <p:spPr>
          <a:xfrm>
            <a:off x="1351123" y="1401830"/>
            <a:ext cx="6337371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ill Sans Nova" panose="020B0602020104020203" pitchFamily="34" charset="0"/>
              </a:rPr>
              <a:t>Average Variance Extracted (AVE) &gt; 0.50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1139" name="Google Shape;1139;p68"/>
          <p:cNvSpPr/>
          <p:nvPr/>
        </p:nvSpPr>
        <p:spPr>
          <a:xfrm rot="-1869146">
            <a:off x="1457207" y="17657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8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8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8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8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8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68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8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68"/>
          <p:cNvGrpSpPr/>
          <p:nvPr/>
        </p:nvGrpSpPr>
        <p:grpSpPr>
          <a:xfrm rot="-406465">
            <a:off x="3898154" y="206994"/>
            <a:ext cx="1287909" cy="344459"/>
            <a:chOff x="-1128125" y="1939975"/>
            <a:chExt cx="859776" cy="229952"/>
          </a:xfrm>
        </p:grpSpPr>
        <p:sp>
          <p:nvSpPr>
            <p:cNvPr id="1148" name="Google Shape;1148;p68"/>
            <p:cNvSpPr/>
            <p:nvPr/>
          </p:nvSpPr>
          <p:spPr>
            <a:xfrm>
              <a:off x="-1128125" y="1939975"/>
              <a:ext cx="859776" cy="229952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-600144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-600144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-646522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-612310" y="2005022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-599846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-646522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-646522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-637435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-612310" y="2096089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-60014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-551184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-551184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-551184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-60014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-542445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-564492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-564492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-562208" y="2152894"/>
              <a:ext cx="12463" cy="12513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-646522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-741810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-741810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-754819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-707300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-732772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-754819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-516972" y="2096089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-741810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-741810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-754819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-659780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-69513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-659780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-659780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-69513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-69513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-695134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-69513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-707300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-36085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-36085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-36085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-36085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-37193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-409519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-374165" y="2053932"/>
              <a:ext cx="15045" cy="12662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-37386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-351820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-409519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-314479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-32863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-314479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-278877" y="1954971"/>
              <a:ext cx="10527" cy="12761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-314479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-32863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-314231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-314479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-504558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-456195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-46920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-46920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-409519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-50480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-516972" y="2005022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-50480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-50480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-50480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-46920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-421684" y="2096089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-40951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-421684" y="2005022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-409519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-447157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-456195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-456195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-456195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-551184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-1090487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-1090487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-1075789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-1113377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-107608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-112246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-112246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-112246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-1027425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-1027425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-1027425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-1110547" y="2156717"/>
              <a:ext cx="21252" cy="13208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-1027425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-104043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-104043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-107608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-107608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-104043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-790422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-112246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-536785" y="2156816"/>
              <a:ext cx="18720" cy="10577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-504261" y="2156816"/>
              <a:ext cx="18422" cy="10577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-1076087" y="2156717"/>
              <a:ext cx="21550" cy="13208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-599300" y="2156816"/>
              <a:ext cx="18720" cy="11123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-441199" y="2156767"/>
              <a:ext cx="18174" cy="10328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-408973" y="2156767"/>
              <a:ext cx="17876" cy="10030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-278877" y="2152894"/>
              <a:ext cx="10527" cy="12513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-31363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-34531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-632370" y="2156816"/>
              <a:ext cx="19018" cy="11123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-694588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-980501" y="2156717"/>
              <a:ext cx="20706" cy="12662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-919376" y="2156717"/>
              <a:ext cx="20408" cy="12364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-1014961" y="2156717"/>
              <a:ext cx="20954" cy="12910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-885163" y="2156717"/>
              <a:ext cx="20110" cy="12364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-823542" y="2156717"/>
              <a:ext cx="19862" cy="12066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-727956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-789876" y="2156816"/>
              <a:ext cx="19862" cy="11719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-107608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-836800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-850107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-836800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-850107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-836800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-885759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-885759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-885759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-85010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-790422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-790422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-885759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-790174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-790422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-1018388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-828060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-80487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-80487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-836800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-94316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-885461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-98104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-945395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-981047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-992915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-981047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-992915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-98074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-980749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-93213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-923100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-899911" y="2096089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-899911" y="2005022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-93213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-93213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-93213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-945395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68"/>
          <p:cNvGrpSpPr/>
          <p:nvPr/>
        </p:nvGrpSpPr>
        <p:grpSpPr>
          <a:xfrm>
            <a:off x="7100000" y="338851"/>
            <a:ext cx="1430082" cy="1211194"/>
            <a:chOff x="7100000" y="338851"/>
            <a:chExt cx="1430082" cy="1211194"/>
          </a:xfrm>
        </p:grpSpPr>
        <p:sp>
          <p:nvSpPr>
            <p:cNvPr id="1303" name="Google Shape;1303;p68"/>
            <p:cNvSpPr/>
            <p:nvPr/>
          </p:nvSpPr>
          <p:spPr>
            <a:xfrm rot="-2046389">
              <a:off x="7635411" y="428828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 rot="-2046389">
              <a:off x="7657946" y="406284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 rot="941997">
              <a:off x="7155118" y="1088277"/>
              <a:ext cx="1306797" cy="226557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 rot="941997">
              <a:off x="7080265" y="1316839"/>
              <a:ext cx="1390816" cy="4588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 rot="941997">
              <a:off x="7174193" y="1054534"/>
              <a:ext cx="1375733" cy="43017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 rot="941997">
              <a:off x="7184666" y="1074267"/>
              <a:ext cx="1327935" cy="43336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 rot="941997">
              <a:off x="7109013" y="1297170"/>
              <a:ext cx="1333989" cy="33776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09CDBB-E389-9D74-F774-E9CA33E31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1" y="2635238"/>
            <a:ext cx="8392696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68"/>
          <p:cNvGrpSpPr/>
          <p:nvPr/>
        </p:nvGrpSpPr>
        <p:grpSpPr>
          <a:xfrm>
            <a:off x="2607325" y="351650"/>
            <a:ext cx="3838046" cy="1017677"/>
            <a:chOff x="2607325" y="351650"/>
            <a:chExt cx="3838046" cy="1017677"/>
          </a:xfrm>
        </p:grpSpPr>
        <p:sp>
          <p:nvSpPr>
            <p:cNvPr id="1124" name="Google Shape;1124;p68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68"/>
          <p:cNvSpPr txBox="1">
            <a:spLocks noGrp="1"/>
          </p:cNvSpPr>
          <p:nvPr>
            <p:ph type="title"/>
          </p:nvPr>
        </p:nvSpPr>
        <p:spPr>
          <a:xfrm flipH="1">
            <a:off x="612951" y="127553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127" name="Google Shape;1127;p68"/>
          <p:cNvSpPr txBox="1">
            <a:spLocks noGrp="1"/>
          </p:cNvSpPr>
          <p:nvPr>
            <p:ph type="subTitle" idx="1"/>
          </p:nvPr>
        </p:nvSpPr>
        <p:spPr>
          <a:xfrm>
            <a:off x="885911" y="1986573"/>
            <a:ext cx="8092213" cy="1780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/>
              <a:t>Discriminant Validity (</a:t>
            </a:r>
            <a:r>
              <a:rPr lang="en-ID" sz="1800" b="1" dirty="0" err="1"/>
              <a:t>Fornell</a:t>
            </a:r>
            <a:r>
              <a:rPr lang="en-ID" sz="1800" b="1" dirty="0"/>
              <a:t>-Larcker)</a:t>
            </a: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Menguji seberapa jauh perbedaan antara variabel laten (konstruk)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</p:txBody>
      </p:sp>
      <p:sp>
        <p:nvSpPr>
          <p:cNvPr id="1129" name="Google Shape;1129;p68"/>
          <p:cNvSpPr txBox="1">
            <a:spLocks noGrp="1"/>
          </p:cNvSpPr>
          <p:nvPr>
            <p:ph type="title" idx="3"/>
          </p:nvPr>
        </p:nvSpPr>
        <p:spPr>
          <a:xfrm>
            <a:off x="2617742" y="520624"/>
            <a:ext cx="3892184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Gill Sans Nova" panose="020B0602020104020203" pitchFamily="34" charset="0"/>
              </a:rPr>
              <a:t>Evaluasi Model Struktural</a:t>
            </a:r>
            <a:endParaRPr sz="2800" dirty="0">
              <a:latin typeface="Gill Sans Nova" panose="020B0602020104020203" pitchFamily="34" charset="0"/>
            </a:endParaRPr>
          </a:p>
        </p:txBody>
      </p:sp>
      <p:sp>
        <p:nvSpPr>
          <p:cNvPr id="1134" name="Google Shape;1134;p68"/>
          <p:cNvSpPr txBox="1">
            <a:spLocks noGrp="1"/>
          </p:cNvSpPr>
          <p:nvPr>
            <p:ph type="subTitle" idx="8"/>
          </p:nvPr>
        </p:nvSpPr>
        <p:spPr>
          <a:xfrm>
            <a:off x="872264" y="4182644"/>
            <a:ext cx="762143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sz="1600" dirty="0"/>
              <a:t>Akar AVE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besar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korelasinya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variabel</a:t>
            </a:r>
            <a:r>
              <a:rPr lang="en-ID" sz="1600" dirty="0"/>
              <a:t> </a:t>
            </a:r>
            <a:r>
              <a:rPr lang="en-ID" sz="1600" dirty="0" err="1"/>
              <a:t>lainnya</a:t>
            </a:r>
            <a:r>
              <a:rPr lang="en-ID" sz="1600" dirty="0"/>
              <a:t>. </a:t>
            </a:r>
            <a:r>
              <a:rPr lang="en-ID" sz="1600" dirty="0" err="1"/>
              <a:t>Maka</a:t>
            </a:r>
            <a:r>
              <a:rPr lang="en-ID" sz="1600" dirty="0"/>
              <a:t>, discriminant validity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variabel</a:t>
            </a:r>
            <a:r>
              <a:rPr lang="en-ID" sz="1600" dirty="0"/>
              <a:t> </a:t>
            </a:r>
            <a:r>
              <a:rPr lang="en-ID" sz="1600" dirty="0" err="1"/>
              <a:t>korelasi</a:t>
            </a:r>
            <a:r>
              <a:rPr lang="en-ID" sz="1600" dirty="0"/>
              <a:t> </a:t>
            </a:r>
            <a:r>
              <a:rPr lang="en-ID" sz="1600" dirty="0" err="1"/>
              <a:t>terpenuhi</a:t>
            </a:r>
            <a:r>
              <a:rPr lang="en-ID" sz="1600" dirty="0"/>
              <a:t>.</a:t>
            </a:r>
          </a:p>
          <a:p>
            <a:pPr marL="0" lvl="0" indent="0"/>
            <a:endParaRPr lang="en-ID" sz="1600" dirty="0"/>
          </a:p>
        </p:txBody>
      </p:sp>
      <p:sp>
        <p:nvSpPr>
          <p:cNvPr id="1138" name="Google Shape;1138;p68"/>
          <p:cNvSpPr txBox="1">
            <a:spLocks noGrp="1"/>
          </p:cNvSpPr>
          <p:nvPr>
            <p:ph type="subTitle" idx="15"/>
          </p:nvPr>
        </p:nvSpPr>
        <p:spPr>
          <a:xfrm>
            <a:off x="1351123" y="1401830"/>
            <a:ext cx="6337371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ill Sans Nova" panose="020B0602020104020203" pitchFamily="34" charset="0"/>
              </a:rPr>
              <a:t>Akar AVE &gt; </a:t>
            </a:r>
            <a:r>
              <a:rPr lang="en-US" dirty="0" err="1">
                <a:latin typeface="Gill Sans Nova" panose="020B0602020104020203" pitchFamily="34" charset="0"/>
              </a:rPr>
              <a:t>Korelasi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1139" name="Google Shape;1139;p68"/>
          <p:cNvSpPr/>
          <p:nvPr/>
        </p:nvSpPr>
        <p:spPr>
          <a:xfrm rot="-1869146">
            <a:off x="1457207" y="17657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8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8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8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8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8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68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8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68"/>
          <p:cNvGrpSpPr/>
          <p:nvPr/>
        </p:nvGrpSpPr>
        <p:grpSpPr>
          <a:xfrm rot="-406465">
            <a:off x="3898154" y="206994"/>
            <a:ext cx="1287909" cy="344459"/>
            <a:chOff x="-1128125" y="1939975"/>
            <a:chExt cx="859776" cy="229952"/>
          </a:xfrm>
        </p:grpSpPr>
        <p:sp>
          <p:nvSpPr>
            <p:cNvPr id="1148" name="Google Shape;1148;p68"/>
            <p:cNvSpPr/>
            <p:nvPr/>
          </p:nvSpPr>
          <p:spPr>
            <a:xfrm>
              <a:off x="-1128125" y="1939975"/>
              <a:ext cx="859776" cy="229952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-600144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-600144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-646522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-612310" y="2005022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-599846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-646522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-646522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-637435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-612310" y="2096089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-60014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-551184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-551184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-551184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-60014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-542445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-564492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-564492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-562208" y="2152894"/>
              <a:ext cx="12463" cy="12513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-646522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-741810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-741810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-754819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-707300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-732772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-754819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-516972" y="2096089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-741810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-741810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-754819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-659780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-69513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-659780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-659780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-69513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-69513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-695134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-69513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-707300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-36085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-36085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-36085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-36085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-37193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-409519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-374165" y="2053932"/>
              <a:ext cx="15045" cy="12662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-37386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-351820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-409519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-314479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-32863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-314479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-278877" y="1954971"/>
              <a:ext cx="10527" cy="12761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-314479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-32863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-314231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-314479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-504558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-456195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-46920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-46920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-409519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-50480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-516972" y="2005022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-50480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-50480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-50480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-46920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-421684" y="2096089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-40951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-421684" y="2005022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-409519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-447157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-456195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-456195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-456195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-551184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-1090487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-1090487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-1075789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-1113377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-107608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-112246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-112246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-112246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-1027425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-1027425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-1027425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-1110547" y="2156717"/>
              <a:ext cx="21252" cy="13208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-1027425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-104043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-104043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-107608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-107608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-104043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-790422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-112246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-536785" y="2156816"/>
              <a:ext cx="18720" cy="10577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-504261" y="2156816"/>
              <a:ext cx="18422" cy="10577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-1076087" y="2156717"/>
              <a:ext cx="21550" cy="13208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-599300" y="2156816"/>
              <a:ext cx="18720" cy="11123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-441199" y="2156767"/>
              <a:ext cx="18174" cy="10328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-408973" y="2156767"/>
              <a:ext cx="17876" cy="10030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-278877" y="2152894"/>
              <a:ext cx="10527" cy="12513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-31363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-34531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-632370" y="2156816"/>
              <a:ext cx="19018" cy="11123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-694588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-980501" y="2156717"/>
              <a:ext cx="20706" cy="12662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-919376" y="2156717"/>
              <a:ext cx="20408" cy="12364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-1014961" y="2156717"/>
              <a:ext cx="20954" cy="12910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-885163" y="2156717"/>
              <a:ext cx="20110" cy="12364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-823542" y="2156717"/>
              <a:ext cx="19862" cy="12066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-727956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-789876" y="2156816"/>
              <a:ext cx="19862" cy="11719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-107608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-836800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-850107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-836800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-850107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-836800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-885759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-885759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-885759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-85010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-790422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-790422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-885759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-790174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-790422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-1018388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-828060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-80487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-80487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-836800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-94316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-885461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-98104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-945395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-981047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-992915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-981047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-992915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-98074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-980749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-93213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-923100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-899911" y="2096089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-899911" y="2005022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-93213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-93213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-93213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-945395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68"/>
          <p:cNvGrpSpPr/>
          <p:nvPr/>
        </p:nvGrpSpPr>
        <p:grpSpPr>
          <a:xfrm>
            <a:off x="7100000" y="338851"/>
            <a:ext cx="1430082" cy="1211194"/>
            <a:chOff x="7100000" y="338851"/>
            <a:chExt cx="1430082" cy="1211194"/>
          </a:xfrm>
        </p:grpSpPr>
        <p:sp>
          <p:nvSpPr>
            <p:cNvPr id="1303" name="Google Shape;1303;p68"/>
            <p:cNvSpPr/>
            <p:nvPr/>
          </p:nvSpPr>
          <p:spPr>
            <a:xfrm rot="-2046389">
              <a:off x="7635411" y="428828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 rot="-2046389">
              <a:off x="7657946" y="406284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 rot="941997">
              <a:off x="7155118" y="1088277"/>
              <a:ext cx="1306797" cy="226557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 rot="941997">
              <a:off x="7080265" y="1316839"/>
              <a:ext cx="1390816" cy="4588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 rot="941997">
              <a:off x="7174193" y="1054534"/>
              <a:ext cx="1375733" cy="43017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 rot="941997">
              <a:off x="7184666" y="1074267"/>
              <a:ext cx="1327935" cy="43336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 rot="941997">
              <a:off x="7109013" y="1297170"/>
              <a:ext cx="1333989" cy="33776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E9D21C-F450-82B1-E1BD-136E74795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5" y="2665797"/>
            <a:ext cx="6729543" cy="14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68"/>
          <p:cNvGrpSpPr/>
          <p:nvPr/>
        </p:nvGrpSpPr>
        <p:grpSpPr>
          <a:xfrm>
            <a:off x="2607325" y="351650"/>
            <a:ext cx="3838046" cy="1017677"/>
            <a:chOff x="2607325" y="351650"/>
            <a:chExt cx="3838046" cy="1017677"/>
          </a:xfrm>
        </p:grpSpPr>
        <p:sp>
          <p:nvSpPr>
            <p:cNvPr id="1124" name="Google Shape;1124;p68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68"/>
          <p:cNvSpPr txBox="1">
            <a:spLocks noGrp="1"/>
          </p:cNvSpPr>
          <p:nvPr>
            <p:ph type="title"/>
          </p:nvPr>
        </p:nvSpPr>
        <p:spPr>
          <a:xfrm flipH="1">
            <a:off x="612951" y="127553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127" name="Google Shape;1127;p68"/>
          <p:cNvSpPr txBox="1">
            <a:spLocks noGrp="1"/>
          </p:cNvSpPr>
          <p:nvPr>
            <p:ph type="subTitle" idx="1"/>
          </p:nvPr>
        </p:nvSpPr>
        <p:spPr>
          <a:xfrm>
            <a:off x="900752" y="1883389"/>
            <a:ext cx="3256042" cy="1746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 dirty="0"/>
              <a:t>Discriminant Validity (Cross Loadings)</a:t>
            </a:r>
            <a:endParaRPr lang="en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Menguji seberapa jauh perbedaan antara variabel laten (konstruk)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</p:txBody>
      </p:sp>
      <p:sp>
        <p:nvSpPr>
          <p:cNvPr id="1129" name="Google Shape;1129;p68"/>
          <p:cNvSpPr txBox="1">
            <a:spLocks noGrp="1"/>
          </p:cNvSpPr>
          <p:nvPr>
            <p:ph type="title" idx="3"/>
          </p:nvPr>
        </p:nvSpPr>
        <p:spPr>
          <a:xfrm>
            <a:off x="2617742" y="520624"/>
            <a:ext cx="3892184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Gill Sans Nova" panose="020B0602020104020203" pitchFamily="34" charset="0"/>
              </a:rPr>
              <a:t>Evaluasi Model Struktural</a:t>
            </a:r>
            <a:endParaRPr sz="2800" dirty="0">
              <a:latin typeface="Gill Sans Nova" panose="020B0602020104020203" pitchFamily="34" charset="0"/>
            </a:endParaRPr>
          </a:p>
        </p:txBody>
      </p:sp>
      <p:sp>
        <p:nvSpPr>
          <p:cNvPr id="1134" name="Google Shape;1134;p68"/>
          <p:cNvSpPr txBox="1">
            <a:spLocks noGrp="1"/>
          </p:cNvSpPr>
          <p:nvPr>
            <p:ph type="subTitle" idx="8"/>
          </p:nvPr>
        </p:nvSpPr>
        <p:spPr>
          <a:xfrm>
            <a:off x="579085" y="3135708"/>
            <a:ext cx="3683969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Cross loadings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evaluasi</a:t>
            </a:r>
            <a:r>
              <a:rPr lang="en-US" sz="1600" dirty="0"/>
              <a:t> discriminant validity pada level item </a:t>
            </a:r>
            <a:r>
              <a:rPr lang="en-US" sz="1600" dirty="0" err="1"/>
              <a:t>pengukuran</a:t>
            </a:r>
            <a:r>
              <a:rPr lang="en-US" sz="16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keseluruhan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item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mempunyai</a:t>
            </a:r>
            <a:r>
              <a:rPr lang="en-US" sz="1600" dirty="0"/>
              <a:t> </a:t>
            </a:r>
            <a:r>
              <a:rPr lang="en-US" sz="1600" dirty="0" err="1"/>
              <a:t>korelasi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dibandingkan</a:t>
            </a:r>
            <a:r>
              <a:rPr lang="en-US" sz="1600" dirty="0"/>
              <a:t> </a:t>
            </a:r>
            <a:r>
              <a:rPr lang="en-US" sz="1600" dirty="0" err="1"/>
              <a:t>korelasi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endParaRPr lang="en-ID" sz="1600" dirty="0"/>
          </a:p>
        </p:txBody>
      </p:sp>
      <p:sp>
        <p:nvSpPr>
          <p:cNvPr id="1138" name="Google Shape;1138;p68"/>
          <p:cNvSpPr txBox="1">
            <a:spLocks noGrp="1"/>
          </p:cNvSpPr>
          <p:nvPr>
            <p:ph type="subTitle" idx="15"/>
          </p:nvPr>
        </p:nvSpPr>
        <p:spPr>
          <a:xfrm>
            <a:off x="1351123" y="1401830"/>
            <a:ext cx="6337371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ill Sans Nova" panose="020B0602020104020203" pitchFamily="34" charset="0"/>
              </a:rPr>
              <a:t>Akar AVE &gt; </a:t>
            </a:r>
            <a:r>
              <a:rPr lang="en-US" dirty="0" err="1">
                <a:latin typeface="Gill Sans Nova" panose="020B0602020104020203" pitchFamily="34" charset="0"/>
              </a:rPr>
              <a:t>Korelasi</a:t>
            </a:r>
            <a:r>
              <a:rPr lang="en-US" dirty="0">
                <a:latin typeface="Gill Sans Nova" panose="020B0602020104020203" pitchFamily="34" charset="0"/>
              </a:rPr>
              <a:t> </a:t>
            </a:r>
            <a:r>
              <a:rPr lang="en-US" dirty="0" err="1">
                <a:latin typeface="Gill Sans Nova" panose="020B0602020104020203" pitchFamily="34" charset="0"/>
              </a:rPr>
              <a:t>variabel</a:t>
            </a:r>
            <a:r>
              <a:rPr lang="en-US" dirty="0">
                <a:latin typeface="Gill Sans Nova" panose="020B0602020104020203" pitchFamily="34" charset="0"/>
              </a:rPr>
              <a:t> laten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1139" name="Google Shape;1139;p68"/>
          <p:cNvSpPr/>
          <p:nvPr/>
        </p:nvSpPr>
        <p:spPr>
          <a:xfrm rot="-1869146">
            <a:off x="1457207" y="17657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8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8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8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8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8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68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8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68"/>
          <p:cNvGrpSpPr/>
          <p:nvPr/>
        </p:nvGrpSpPr>
        <p:grpSpPr>
          <a:xfrm rot="-406465">
            <a:off x="3898154" y="206994"/>
            <a:ext cx="1287909" cy="344459"/>
            <a:chOff x="-1128125" y="1939975"/>
            <a:chExt cx="859776" cy="229952"/>
          </a:xfrm>
        </p:grpSpPr>
        <p:sp>
          <p:nvSpPr>
            <p:cNvPr id="1148" name="Google Shape;1148;p68"/>
            <p:cNvSpPr/>
            <p:nvPr/>
          </p:nvSpPr>
          <p:spPr>
            <a:xfrm>
              <a:off x="-1128125" y="1939975"/>
              <a:ext cx="859776" cy="229952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-600144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-600144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-646522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-612310" y="2005022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-599846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-646522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-646522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-637435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-612310" y="2096089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-60014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-551184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-551184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-551184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-60014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-542445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-564492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-564492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-562208" y="2152894"/>
              <a:ext cx="12463" cy="12513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-646522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-741810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-741810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-754819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-707300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-732772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-754819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-516972" y="2096089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-741810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-741810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-754819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-659780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-69513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-659780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-659780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-69513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-69513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-695134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-69513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-707300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-36085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-36085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-36085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-36085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-37193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-409519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-374165" y="2053932"/>
              <a:ext cx="15045" cy="12662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-37386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-351820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-409519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-314479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-32863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-314479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-278877" y="1954971"/>
              <a:ext cx="10527" cy="12761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-314479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-32863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-314231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-314479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-504558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-456195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-46920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-46920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-409519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-50480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-516972" y="2005022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-50480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-50480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-50480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-46920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-421684" y="2096089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-40951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-421684" y="2005022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-409519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-447157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-456195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-456195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-456195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-551184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-1090487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-1090487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-1075789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-1113377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-107608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-112246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-112246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-112246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-1027425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-1027425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-1027425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-1110547" y="2156717"/>
              <a:ext cx="21252" cy="13208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-1027425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-104043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-104043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-107608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-107608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-104043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-790422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-112246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-536785" y="2156816"/>
              <a:ext cx="18720" cy="10577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-504261" y="2156816"/>
              <a:ext cx="18422" cy="10577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-1076087" y="2156717"/>
              <a:ext cx="21550" cy="13208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-599300" y="2156816"/>
              <a:ext cx="18720" cy="11123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-441199" y="2156767"/>
              <a:ext cx="18174" cy="10328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-408973" y="2156767"/>
              <a:ext cx="17876" cy="10030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-278877" y="2152894"/>
              <a:ext cx="10527" cy="12513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-31363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-34531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-632370" y="2156816"/>
              <a:ext cx="19018" cy="11123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-694588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-980501" y="2156717"/>
              <a:ext cx="20706" cy="12662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-919376" y="2156717"/>
              <a:ext cx="20408" cy="12364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-1014961" y="2156717"/>
              <a:ext cx="20954" cy="12910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-885163" y="2156717"/>
              <a:ext cx="20110" cy="12364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-823542" y="2156717"/>
              <a:ext cx="19862" cy="12066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-727956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-789876" y="2156816"/>
              <a:ext cx="19862" cy="11719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-107608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-836800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-850107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-836800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-850107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-836800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-885759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-885759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-885759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-85010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-790422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-790422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-885759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-790174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-790422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-1018388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-828060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-80487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-80487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-836800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-94316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-885461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-98104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-945395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-981047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-992915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-981047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-992915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-98074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-980749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-93213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-923100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-899911" y="2096089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-899911" y="2005022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-93213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-93213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-93213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-945395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68"/>
          <p:cNvGrpSpPr/>
          <p:nvPr/>
        </p:nvGrpSpPr>
        <p:grpSpPr>
          <a:xfrm>
            <a:off x="7100000" y="338851"/>
            <a:ext cx="1430082" cy="1211194"/>
            <a:chOff x="7100000" y="338851"/>
            <a:chExt cx="1430082" cy="1211194"/>
          </a:xfrm>
        </p:grpSpPr>
        <p:sp>
          <p:nvSpPr>
            <p:cNvPr id="1303" name="Google Shape;1303;p68"/>
            <p:cNvSpPr/>
            <p:nvPr/>
          </p:nvSpPr>
          <p:spPr>
            <a:xfrm rot="-2046389">
              <a:off x="7635411" y="428828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 rot="-2046389">
              <a:off x="7657946" y="406284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 rot="941997">
              <a:off x="7155118" y="1088277"/>
              <a:ext cx="1306797" cy="226557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 rot="941997">
              <a:off x="7080265" y="1316839"/>
              <a:ext cx="1390816" cy="4588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 rot="941997">
              <a:off x="7174193" y="1054534"/>
              <a:ext cx="1375733" cy="43017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 rot="941997">
              <a:off x="7184666" y="1074267"/>
              <a:ext cx="1327935" cy="43336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 rot="941997">
              <a:off x="7109013" y="1297170"/>
              <a:ext cx="1333989" cy="33776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F1904F-7745-0DE5-891D-30467FE5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72" y="1929208"/>
            <a:ext cx="4672398" cy="36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68"/>
          <p:cNvGrpSpPr/>
          <p:nvPr/>
        </p:nvGrpSpPr>
        <p:grpSpPr>
          <a:xfrm>
            <a:off x="2607325" y="351650"/>
            <a:ext cx="3838046" cy="1017677"/>
            <a:chOff x="2607325" y="351650"/>
            <a:chExt cx="3838046" cy="1017677"/>
          </a:xfrm>
        </p:grpSpPr>
        <p:sp>
          <p:nvSpPr>
            <p:cNvPr id="1124" name="Google Shape;1124;p68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68"/>
          <p:cNvSpPr txBox="1">
            <a:spLocks noGrp="1"/>
          </p:cNvSpPr>
          <p:nvPr>
            <p:ph type="title"/>
          </p:nvPr>
        </p:nvSpPr>
        <p:spPr>
          <a:xfrm flipH="1">
            <a:off x="612951" y="127553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1127" name="Google Shape;1127;p68"/>
          <p:cNvSpPr txBox="1">
            <a:spLocks noGrp="1"/>
          </p:cNvSpPr>
          <p:nvPr>
            <p:ph type="subTitle" idx="1"/>
          </p:nvPr>
        </p:nvSpPr>
        <p:spPr>
          <a:xfrm>
            <a:off x="826092" y="1827981"/>
            <a:ext cx="7805718" cy="1802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/>
              <a:t>Discriminant Validity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Menguji seberapa jauh perbedaan antara variabel laten (konstruk) yang lebih valid dan direkomendasikan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</p:txBody>
      </p:sp>
      <p:sp>
        <p:nvSpPr>
          <p:cNvPr id="1129" name="Google Shape;1129;p68"/>
          <p:cNvSpPr txBox="1">
            <a:spLocks noGrp="1"/>
          </p:cNvSpPr>
          <p:nvPr>
            <p:ph type="title" idx="3"/>
          </p:nvPr>
        </p:nvSpPr>
        <p:spPr>
          <a:xfrm>
            <a:off x="2617742" y="520624"/>
            <a:ext cx="3892184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Gill Sans Nova" panose="020B0602020104020203" pitchFamily="34" charset="0"/>
              </a:rPr>
              <a:t>Evaluasi Model Struktural</a:t>
            </a:r>
            <a:endParaRPr sz="2800" dirty="0">
              <a:latin typeface="Gill Sans Nova" panose="020B0602020104020203" pitchFamily="34" charset="0"/>
            </a:endParaRPr>
          </a:p>
        </p:txBody>
      </p:sp>
      <p:sp>
        <p:nvSpPr>
          <p:cNvPr id="1134" name="Google Shape;1134;p68"/>
          <p:cNvSpPr txBox="1">
            <a:spLocks noGrp="1"/>
          </p:cNvSpPr>
          <p:nvPr>
            <p:ph type="subTitle" idx="8"/>
          </p:nvPr>
        </p:nvSpPr>
        <p:spPr>
          <a:xfrm>
            <a:off x="872264" y="4264532"/>
            <a:ext cx="762143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sz="1600" dirty="0"/>
              <a:t>Nilai HTMT </a:t>
            </a:r>
            <a:r>
              <a:rPr lang="en-ID" sz="1600" dirty="0" err="1"/>
              <a:t>setiap</a:t>
            </a:r>
            <a:r>
              <a:rPr lang="en-ID" sz="1600" dirty="0"/>
              <a:t> </a:t>
            </a:r>
            <a:r>
              <a:rPr lang="en-ID" sz="1600" dirty="0" err="1"/>
              <a:t>pasangan</a:t>
            </a:r>
            <a:r>
              <a:rPr lang="en-ID" sz="1600" dirty="0"/>
              <a:t> </a:t>
            </a:r>
            <a:r>
              <a:rPr lang="en-ID" sz="1600" dirty="0" err="1"/>
              <a:t>variabel</a:t>
            </a:r>
            <a:r>
              <a:rPr lang="en-ID" sz="1600" dirty="0"/>
              <a:t> </a:t>
            </a:r>
            <a:r>
              <a:rPr lang="en-ID" sz="1600" dirty="0" err="1"/>
              <a:t>kurang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0.90 </a:t>
            </a:r>
            <a:r>
              <a:rPr lang="en-ID" sz="1600" dirty="0" err="1"/>
              <a:t>maka</a:t>
            </a:r>
            <a:r>
              <a:rPr lang="en-ID" sz="1600" dirty="0"/>
              <a:t> </a:t>
            </a:r>
            <a:r>
              <a:rPr lang="en-ID" sz="1600" dirty="0" err="1"/>
              <a:t>evaluasi</a:t>
            </a:r>
            <a:r>
              <a:rPr lang="en-ID" sz="1600" dirty="0"/>
              <a:t> discriminant validity </a:t>
            </a:r>
            <a:r>
              <a:rPr lang="en-ID" sz="1600" dirty="0" err="1"/>
              <a:t>dengan</a:t>
            </a:r>
            <a:r>
              <a:rPr lang="en-ID" sz="1600" dirty="0"/>
              <a:t> HTMT </a:t>
            </a:r>
            <a:r>
              <a:rPr lang="en-ID" sz="1600" dirty="0" err="1"/>
              <a:t>terpenuhi</a:t>
            </a:r>
            <a:r>
              <a:rPr lang="en-ID" sz="1600" dirty="0"/>
              <a:t>.</a:t>
            </a:r>
          </a:p>
          <a:p>
            <a:pPr marL="0" lvl="0" indent="0"/>
            <a:endParaRPr lang="en-ID" sz="1600" dirty="0"/>
          </a:p>
        </p:txBody>
      </p:sp>
      <p:sp>
        <p:nvSpPr>
          <p:cNvPr id="1138" name="Google Shape;1138;p68"/>
          <p:cNvSpPr txBox="1">
            <a:spLocks noGrp="1"/>
          </p:cNvSpPr>
          <p:nvPr>
            <p:ph type="subTitle" idx="15"/>
          </p:nvPr>
        </p:nvSpPr>
        <p:spPr>
          <a:xfrm>
            <a:off x="1351123" y="1401830"/>
            <a:ext cx="6337371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ill Sans Nova" panose="020B0602020104020203" pitchFamily="34" charset="0"/>
              </a:rPr>
              <a:t>HTMT &lt; 0.90  (</a:t>
            </a:r>
            <a:r>
              <a:rPr lang="en-US" dirty="0" err="1">
                <a:latin typeface="Gill Sans Nova" panose="020B0602020104020203" pitchFamily="34" charset="0"/>
              </a:rPr>
              <a:t>Heterotrait-monotrait</a:t>
            </a:r>
            <a:r>
              <a:rPr lang="en-US" dirty="0">
                <a:latin typeface="Gill Sans Nova" panose="020B0602020104020203" pitchFamily="34" charset="0"/>
              </a:rPr>
              <a:t> ratio)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1139" name="Google Shape;1139;p68"/>
          <p:cNvSpPr/>
          <p:nvPr/>
        </p:nvSpPr>
        <p:spPr>
          <a:xfrm rot="-1869146">
            <a:off x="1457207" y="17657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8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8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8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8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8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68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8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68"/>
          <p:cNvGrpSpPr/>
          <p:nvPr/>
        </p:nvGrpSpPr>
        <p:grpSpPr>
          <a:xfrm rot="-406465">
            <a:off x="3898154" y="206994"/>
            <a:ext cx="1287909" cy="344459"/>
            <a:chOff x="-1128125" y="1939975"/>
            <a:chExt cx="859776" cy="229952"/>
          </a:xfrm>
        </p:grpSpPr>
        <p:sp>
          <p:nvSpPr>
            <p:cNvPr id="1148" name="Google Shape;1148;p68"/>
            <p:cNvSpPr/>
            <p:nvPr/>
          </p:nvSpPr>
          <p:spPr>
            <a:xfrm>
              <a:off x="-1128125" y="1939975"/>
              <a:ext cx="859776" cy="229952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-600144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-600144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-646522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-612310" y="2005022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-599846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-646522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-646522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-637435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-612310" y="2096089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-60014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-551184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-551184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-551184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-60014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-542445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-564492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-564492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-562208" y="2152894"/>
              <a:ext cx="12463" cy="12513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-646522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-741810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-741810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-754819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-707300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-732772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-754819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-516972" y="2096089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-741810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-741810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-754819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-659780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-69513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-659780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-659780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-69513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-69513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-695134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-69513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-707300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-36085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-36085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-36085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-36085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-37193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-409519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-374165" y="2053932"/>
              <a:ext cx="15045" cy="12662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-37386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-351820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-409519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-314479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-32863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-314479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-278877" y="1954971"/>
              <a:ext cx="10527" cy="12761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-314479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-32863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-314231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-314479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-504558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-456195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-46920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-46920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-409519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-50480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-516972" y="2005022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-50480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-50480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-50480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-46920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-421684" y="2096089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-40951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-421684" y="2005022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-409519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-447157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-456195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-456195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-456195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-551184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-1090487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-1090487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-1075789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-1113377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-107608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-112246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-112246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-112246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-1027425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-1027425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-1027425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-1110547" y="2156717"/>
              <a:ext cx="21252" cy="13208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-1027425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-104043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-104043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-107608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-107608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-104043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-790422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-112246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-536785" y="2156816"/>
              <a:ext cx="18720" cy="10577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-504261" y="2156816"/>
              <a:ext cx="18422" cy="10577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-1076087" y="2156717"/>
              <a:ext cx="21550" cy="13208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-599300" y="2156816"/>
              <a:ext cx="18720" cy="11123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-441199" y="2156767"/>
              <a:ext cx="18174" cy="10328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-408973" y="2156767"/>
              <a:ext cx="17876" cy="10030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-278877" y="2152894"/>
              <a:ext cx="10527" cy="12513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-31363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-34531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-632370" y="2156816"/>
              <a:ext cx="19018" cy="11123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-694588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-980501" y="2156717"/>
              <a:ext cx="20706" cy="12662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-919376" y="2156717"/>
              <a:ext cx="20408" cy="12364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-1014961" y="2156717"/>
              <a:ext cx="20954" cy="12910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-885163" y="2156717"/>
              <a:ext cx="20110" cy="12364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-823542" y="2156717"/>
              <a:ext cx="19862" cy="12066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-727956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-789876" y="2156816"/>
              <a:ext cx="19862" cy="11719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-107608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-836800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-850107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-836800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-850107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-836800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-885759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-885759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-885759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-85010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-790422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-790422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-885759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-790174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-790422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-1018388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-828060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-80487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-80487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-836800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-94316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-885461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-98104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-945395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-981047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-992915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-981047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-992915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-98074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-980749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-93213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-923100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-899911" y="2096089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-899911" y="2005022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-93213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-93213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-93213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-945395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68"/>
          <p:cNvGrpSpPr/>
          <p:nvPr/>
        </p:nvGrpSpPr>
        <p:grpSpPr>
          <a:xfrm>
            <a:off x="7100000" y="338851"/>
            <a:ext cx="1430082" cy="1211194"/>
            <a:chOff x="7100000" y="338851"/>
            <a:chExt cx="1430082" cy="1211194"/>
          </a:xfrm>
        </p:grpSpPr>
        <p:sp>
          <p:nvSpPr>
            <p:cNvPr id="1303" name="Google Shape;1303;p68"/>
            <p:cNvSpPr/>
            <p:nvPr/>
          </p:nvSpPr>
          <p:spPr>
            <a:xfrm rot="-2046389">
              <a:off x="7635411" y="428828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 rot="-2046389">
              <a:off x="7657946" y="406284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 rot="941997">
              <a:off x="7155118" y="1088277"/>
              <a:ext cx="1306797" cy="226557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 rot="941997">
              <a:off x="7080265" y="1316839"/>
              <a:ext cx="1390816" cy="4588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 rot="941997">
              <a:off x="7174193" y="1054534"/>
              <a:ext cx="1375733" cy="43017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 rot="941997">
              <a:off x="7184666" y="1074267"/>
              <a:ext cx="1327935" cy="43336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 rot="941997">
              <a:off x="7109013" y="1297170"/>
              <a:ext cx="1333989" cy="33776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043EC6-DDBE-BFEE-269B-89F8BC5B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45" y="2768606"/>
            <a:ext cx="670653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68"/>
          <p:cNvGrpSpPr/>
          <p:nvPr/>
        </p:nvGrpSpPr>
        <p:grpSpPr>
          <a:xfrm>
            <a:off x="2608240" y="9460"/>
            <a:ext cx="3838046" cy="1017677"/>
            <a:chOff x="2607325" y="351650"/>
            <a:chExt cx="3838046" cy="1017677"/>
          </a:xfrm>
        </p:grpSpPr>
        <p:sp>
          <p:nvSpPr>
            <p:cNvPr id="1124" name="Google Shape;1124;p68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9" name="Google Shape;1129;p68"/>
          <p:cNvSpPr txBox="1">
            <a:spLocks noGrp="1"/>
          </p:cNvSpPr>
          <p:nvPr>
            <p:ph type="title" idx="3"/>
          </p:nvPr>
        </p:nvSpPr>
        <p:spPr>
          <a:xfrm>
            <a:off x="2617742" y="138480"/>
            <a:ext cx="3892184" cy="879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Gill Sans Nova" panose="020B0602020104020203" pitchFamily="34" charset="0"/>
              </a:rPr>
              <a:t>Evaluasi Model Struktural</a:t>
            </a:r>
            <a:endParaRPr sz="2800" dirty="0">
              <a:latin typeface="Gill Sans Nova" panose="020B0602020104020203" pitchFamily="34" charset="0"/>
            </a:endParaRPr>
          </a:p>
        </p:txBody>
      </p:sp>
      <p:sp>
        <p:nvSpPr>
          <p:cNvPr id="1140" name="Google Shape;1140;p68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8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8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8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8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68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8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68"/>
          <p:cNvGrpSpPr/>
          <p:nvPr/>
        </p:nvGrpSpPr>
        <p:grpSpPr>
          <a:xfrm rot="-406465">
            <a:off x="3918355" y="-170486"/>
            <a:ext cx="1287909" cy="344459"/>
            <a:chOff x="-1128125" y="1939975"/>
            <a:chExt cx="859776" cy="229952"/>
          </a:xfrm>
        </p:grpSpPr>
        <p:sp>
          <p:nvSpPr>
            <p:cNvPr id="1148" name="Google Shape;1148;p68"/>
            <p:cNvSpPr/>
            <p:nvPr/>
          </p:nvSpPr>
          <p:spPr>
            <a:xfrm>
              <a:off x="-1128125" y="1939975"/>
              <a:ext cx="859776" cy="229952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-600144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-600144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-646522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-612310" y="2005022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-599846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-646522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-646522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-637435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-612310" y="2096089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-60014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-551184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-551184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-551184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-60014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-542445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-564492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-564492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-562208" y="2152894"/>
              <a:ext cx="12463" cy="12513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-646522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-741810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-741810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-754819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-707300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-732772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-754819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-516972" y="2096089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-741810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-741810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-754819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-659780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-69513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-659780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-659780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-69513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-69513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-695134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-69513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-707300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-36085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-36085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-36085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-36085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-37193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-409519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-374165" y="2053932"/>
              <a:ext cx="15045" cy="12662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-37386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-351820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-409519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-314479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-32863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-314479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-278877" y="1954971"/>
              <a:ext cx="10527" cy="12761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-314479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-32863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-314231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-314479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-504558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-456195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-46920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-46920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-409519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-50480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-516972" y="2005022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-50480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-50480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-50480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-46920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-421684" y="2096089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-40951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-421684" y="2005022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-409519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-447157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-456195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-456195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-456195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-551184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-1090487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-1090487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-1075789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-1113377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-107608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-112246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-112246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-112246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-1027425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-1027425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-1027425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-1110547" y="2156717"/>
              <a:ext cx="21252" cy="13208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-1027425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-104043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-104043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-107608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-107608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-104043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-790422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-112246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-536785" y="2156816"/>
              <a:ext cx="18720" cy="10577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-504261" y="2156816"/>
              <a:ext cx="18422" cy="10577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-1076087" y="2156717"/>
              <a:ext cx="21550" cy="13208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-599300" y="2156816"/>
              <a:ext cx="18720" cy="11123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-441199" y="2156767"/>
              <a:ext cx="18174" cy="10328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-408973" y="2156767"/>
              <a:ext cx="17876" cy="10030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-278877" y="2152894"/>
              <a:ext cx="10527" cy="12513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-31363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-34531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-632370" y="2156816"/>
              <a:ext cx="19018" cy="11123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-694588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-980501" y="2156717"/>
              <a:ext cx="20706" cy="12662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-919376" y="2156717"/>
              <a:ext cx="20408" cy="12364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-1014961" y="2156717"/>
              <a:ext cx="20954" cy="12910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-885163" y="2156717"/>
              <a:ext cx="20110" cy="12364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-823542" y="2156717"/>
              <a:ext cx="19862" cy="12066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-727956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-789876" y="2156816"/>
              <a:ext cx="19862" cy="11719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-107608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-836800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-850107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-836800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-850107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-836800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-885759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-885759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-885759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-85010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-790422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-790422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-885759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-790174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-790422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-1018388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-828060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-80487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-80487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-836800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-94316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-885461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-98104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-945395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-981047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-992915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-981047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-992915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-98074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-980749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-93213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-923100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-899911" y="2096089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-899911" y="2005022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-93213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-93213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-93213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-945395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68"/>
          <p:cNvGrpSpPr/>
          <p:nvPr/>
        </p:nvGrpSpPr>
        <p:grpSpPr>
          <a:xfrm>
            <a:off x="7100000" y="338851"/>
            <a:ext cx="1430082" cy="1211194"/>
            <a:chOff x="7100000" y="338851"/>
            <a:chExt cx="1430082" cy="1211194"/>
          </a:xfrm>
        </p:grpSpPr>
        <p:sp>
          <p:nvSpPr>
            <p:cNvPr id="1303" name="Google Shape;1303;p68"/>
            <p:cNvSpPr/>
            <p:nvPr/>
          </p:nvSpPr>
          <p:spPr>
            <a:xfrm rot="-2046389">
              <a:off x="7635411" y="428828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 rot="-2046389">
              <a:off x="7657946" y="406284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 rot="941997">
              <a:off x="7155118" y="1088277"/>
              <a:ext cx="1306797" cy="226557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 rot="941997">
              <a:off x="7080265" y="1316839"/>
              <a:ext cx="1390816" cy="4588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 rot="941997">
              <a:off x="7174193" y="1054534"/>
              <a:ext cx="1375733" cy="43017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 rot="941997">
              <a:off x="7184666" y="1074267"/>
              <a:ext cx="1327935" cy="43336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 rot="941997">
              <a:off x="7109013" y="1297170"/>
              <a:ext cx="1333989" cy="33776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6A67C16-7CF4-B886-3E4F-C789A95F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282" y="732716"/>
            <a:ext cx="6087325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4" name="Google Shape;1514;p74"/>
          <p:cNvGrpSpPr/>
          <p:nvPr/>
        </p:nvGrpSpPr>
        <p:grpSpPr>
          <a:xfrm>
            <a:off x="1444248" y="514708"/>
            <a:ext cx="6212145" cy="774760"/>
            <a:chOff x="2721037" y="563397"/>
            <a:chExt cx="4084166" cy="677356"/>
          </a:xfrm>
        </p:grpSpPr>
        <p:sp>
          <p:nvSpPr>
            <p:cNvPr id="1515" name="Google Shape;1515;p74"/>
            <p:cNvSpPr/>
            <p:nvPr/>
          </p:nvSpPr>
          <p:spPr>
            <a:xfrm rot="-5400000">
              <a:off x="4398213" y="-1091276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4"/>
            <p:cNvSpPr/>
            <p:nvPr/>
          </p:nvSpPr>
          <p:spPr>
            <a:xfrm rot="-5400000">
              <a:off x="4473174" y="-1113779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7" name="Google Shape;1517;p74"/>
          <p:cNvSpPr txBox="1">
            <a:spLocks noGrp="1"/>
          </p:cNvSpPr>
          <p:nvPr>
            <p:ph type="subTitle" idx="4"/>
          </p:nvPr>
        </p:nvSpPr>
        <p:spPr>
          <a:xfrm>
            <a:off x="1200363" y="2886724"/>
            <a:ext cx="3513345" cy="955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Nilai VIF (Variance Inflated Factor) kurang dari 5 maka tidak ada multikolinier antara variabel yang mempengaruhi variabel Y.</a:t>
            </a:r>
            <a:endParaRPr sz="1800" dirty="0"/>
          </a:p>
        </p:txBody>
      </p:sp>
      <p:sp>
        <p:nvSpPr>
          <p:cNvPr id="1518" name="Google Shape;1518;p74"/>
          <p:cNvSpPr txBox="1">
            <a:spLocks noGrp="1"/>
          </p:cNvSpPr>
          <p:nvPr>
            <p:ph type="subTitle" idx="5"/>
          </p:nvPr>
        </p:nvSpPr>
        <p:spPr>
          <a:xfrm>
            <a:off x="954699" y="1489775"/>
            <a:ext cx="2330701" cy="546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ill Sans Nova Cond XBd" panose="020F0502020204030204" pitchFamily="34" charset="0"/>
              </a:rPr>
              <a:t>1. Inner VIF &lt; 5</a:t>
            </a:r>
            <a:endParaRPr dirty="0">
              <a:latin typeface="Gill Sans Nova Cond XBd" panose="020F0502020204030204" pitchFamily="34" charset="0"/>
            </a:endParaRPr>
          </a:p>
        </p:txBody>
      </p:sp>
      <p:sp>
        <p:nvSpPr>
          <p:cNvPr id="1522" name="Google Shape;1522;p74"/>
          <p:cNvSpPr txBox="1">
            <a:spLocks noGrp="1"/>
          </p:cNvSpPr>
          <p:nvPr>
            <p:ph type="subTitle" idx="1"/>
          </p:nvPr>
        </p:nvSpPr>
        <p:spPr>
          <a:xfrm>
            <a:off x="1219997" y="1967784"/>
            <a:ext cx="4638603" cy="781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Collinearity Statistics (VIF)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Menganalisis korelasi antar variabel</a:t>
            </a:r>
            <a:endParaRPr sz="1800" dirty="0"/>
          </a:p>
        </p:txBody>
      </p:sp>
      <p:sp>
        <p:nvSpPr>
          <p:cNvPr id="1523" name="Google Shape;1523;p74"/>
          <p:cNvSpPr txBox="1">
            <a:spLocks noGrp="1"/>
          </p:cNvSpPr>
          <p:nvPr>
            <p:ph type="title"/>
          </p:nvPr>
        </p:nvSpPr>
        <p:spPr>
          <a:xfrm>
            <a:off x="1710849" y="436728"/>
            <a:ext cx="5563275" cy="720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Gill Sans Nova" panose="020B0602020104020203" pitchFamily="34" charset="0"/>
              </a:rPr>
              <a:t>Evaluasi Model Struktural</a:t>
            </a:r>
            <a:endParaRPr sz="3600" dirty="0">
              <a:latin typeface="Gill Sans Nova" panose="020B0602020104020203" pitchFamily="34" charset="0"/>
            </a:endParaRPr>
          </a:p>
        </p:txBody>
      </p:sp>
      <p:grpSp>
        <p:nvGrpSpPr>
          <p:cNvPr id="1524" name="Google Shape;1524;p74"/>
          <p:cNvGrpSpPr/>
          <p:nvPr/>
        </p:nvGrpSpPr>
        <p:grpSpPr>
          <a:xfrm rot="-64291">
            <a:off x="3882793" y="306123"/>
            <a:ext cx="1378153" cy="280247"/>
            <a:chOff x="1651250" y="1401975"/>
            <a:chExt cx="1378187" cy="280254"/>
          </a:xfrm>
        </p:grpSpPr>
        <p:sp>
          <p:nvSpPr>
            <p:cNvPr id="1525" name="Google Shape;1525;p74"/>
            <p:cNvSpPr/>
            <p:nvPr/>
          </p:nvSpPr>
          <p:spPr>
            <a:xfrm>
              <a:off x="1651250" y="1401975"/>
              <a:ext cx="1378187" cy="280254"/>
            </a:xfrm>
            <a:custGeom>
              <a:avLst/>
              <a:gdLst/>
              <a:ahLst/>
              <a:cxnLst/>
              <a:rect l="l" t="t" r="r" b="b"/>
              <a:pathLst>
                <a:path w="17315" h="3521" extrusionOk="0">
                  <a:moveTo>
                    <a:pt x="1" y="1"/>
                  </a:moveTo>
                  <a:lnTo>
                    <a:pt x="75" y="456"/>
                  </a:lnTo>
                  <a:lnTo>
                    <a:pt x="1" y="1470"/>
                  </a:lnTo>
                  <a:lnTo>
                    <a:pt x="75" y="2478"/>
                  </a:lnTo>
                  <a:lnTo>
                    <a:pt x="1" y="3088"/>
                  </a:lnTo>
                  <a:lnTo>
                    <a:pt x="1" y="3520"/>
                  </a:lnTo>
                  <a:lnTo>
                    <a:pt x="17314" y="3520"/>
                  </a:lnTo>
                  <a:lnTo>
                    <a:pt x="17314" y="3088"/>
                  </a:lnTo>
                  <a:lnTo>
                    <a:pt x="17172" y="2723"/>
                  </a:lnTo>
                  <a:lnTo>
                    <a:pt x="17314" y="2057"/>
                  </a:lnTo>
                  <a:lnTo>
                    <a:pt x="17109" y="1111"/>
                  </a:lnTo>
                  <a:lnTo>
                    <a:pt x="17109" y="479"/>
                  </a:lnTo>
                  <a:lnTo>
                    <a:pt x="17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4"/>
            <p:cNvSpPr/>
            <p:nvPr/>
          </p:nvSpPr>
          <p:spPr>
            <a:xfrm>
              <a:off x="1871169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4"/>
            <p:cNvSpPr/>
            <p:nvPr/>
          </p:nvSpPr>
          <p:spPr>
            <a:xfrm>
              <a:off x="1969548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69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4"/>
            <p:cNvSpPr/>
            <p:nvPr/>
          </p:nvSpPr>
          <p:spPr>
            <a:xfrm>
              <a:off x="2165827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4"/>
            <p:cNvSpPr/>
            <p:nvPr/>
          </p:nvSpPr>
          <p:spPr>
            <a:xfrm>
              <a:off x="2067846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4"/>
            <p:cNvSpPr/>
            <p:nvPr/>
          </p:nvSpPr>
          <p:spPr>
            <a:xfrm>
              <a:off x="1772790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4"/>
            <p:cNvSpPr/>
            <p:nvPr/>
          </p:nvSpPr>
          <p:spPr>
            <a:xfrm>
              <a:off x="2951821" y="1401975"/>
              <a:ext cx="77605" cy="280254"/>
            </a:xfrm>
            <a:custGeom>
              <a:avLst/>
              <a:gdLst/>
              <a:ahLst/>
              <a:cxnLst/>
              <a:rect l="l" t="t" r="r" b="b"/>
              <a:pathLst>
                <a:path w="975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974" y="3520"/>
                  </a:lnTo>
                  <a:lnTo>
                    <a:pt x="974" y="3088"/>
                  </a:lnTo>
                  <a:lnTo>
                    <a:pt x="832" y="2723"/>
                  </a:lnTo>
                  <a:lnTo>
                    <a:pt x="974" y="2057"/>
                  </a:lnTo>
                  <a:lnTo>
                    <a:pt x="769" y="1111"/>
                  </a:lnTo>
                  <a:lnTo>
                    <a:pt x="769" y="91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4"/>
            <p:cNvSpPr/>
            <p:nvPr/>
          </p:nvSpPr>
          <p:spPr>
            <a:xfrm>
              <a:off x="1674412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4"/>
            <p:cNvSpPr/>
            <p:nvPr/>
          </p:nvSpPr>
          <p:spPr>
            <a:xfrm>
              <a:off x="2362505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4"/>
            <p:cNvSpPr/>
            <p:nvPr/>
          </p:nvSpPr>
          <p:spPr>
            <a:xfrm>
              <a:off x="2558784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4"/>
            <p:cNvSpPr/>
            <p:nvPr/>
          </p:nvSpPr>
          <p:spPr>
            <a:xfrm>
              <a:off x="2657163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7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4"/>
            <p:cNvSpPr/>
            <p:nvPr/>
          </p:nvSpPr>
          <p:spPr>
            <a:xfrm>
              <a:off x="2755541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4"/>
            <p:cNvSpPr/>
            <p:nvPr/>
          </p:nvSpPr>
          <p:spPr>
            <a:xfrm>
              <a:off x="2460883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4"/>
            <p:cNvSpPr/>
            <p:nvPr/>
          </p:nvSpPr>
          <p:spPr>
            <a:xfrm>
              <a:off x="2264126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4"/>
            <p:cNvSpPr/>
            <p:nvPr/>
          </p:nvSpPr>
          <p:spPr>
            <a:xfrm>
              <a:off x="2853920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1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74"/>
          <p:cNvGrpSpPr/>
          <p:nvPr/>
        </p:nvGrpSpPr>
        <p:grpSpPr>
          <a:xfrm>
            <a:off x="6857156" y="2116080"/>
            <a:ext cx="333585" cy="307287"/>
            <a:chOff x="2682350" y="2643425"/>
            <a:chExt cx="473775" cy="436425"/>
          </a:xfrm>
        </p:grpSpPr>
        <p:sp>
          <p:nvSpPr>
            <p:cNvPr id="1554" name="Google Shape;1554;p74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5" name="Google Shape;1555;p74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6" name="Google Shape;1556;p74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7" name="Google Shape;1557;p74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8" name="Google Shape;1558;p74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9" name="Google Shape;1559;p74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60" name="Google Shape;1560;p74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61" name="Google Shape;1561;p74"/>
          <p:cNvSpPr/>
          <p:nvPr/>
        </p:nvSpPr>
        <p:spPr>
          <a:xfrm rot="1397610">
            <a:off x="7393981" y="432384"/>
            <a:ext cx="1211355" cy="38925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My goals</a:t>
            </a: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562" name="Google Shape;1562;p74"/>
          <p:cNvGrpSpPr/>
          <p:nvPr/>
        </p:nvGrpSpPr>
        <p:grpSpPr>
          <a:xfrm>
            <a:off x="958887" y="208716"/>
            <a:ext cx="339250" cy="1455843"/>
            <a:chOff x="958887" y="208716"/>
            <a:chExt cx="339250" cy="1455843"/>
          </a:xfrm>
        </p:grpSpPr>
        <p:sp>
          <p:nvSpPr>
            <p:cNvPr id="1563" name="Google Shape;1563;p74"/>
            <p:cNvSpPr/>
            <p:nvPr/>
          </p:nvSpPr>
          <p:spPr>
            <a:xfrm rot="5400000">
              <a:off x="1114153" y="16344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4"/>
            <p:cNvSpPr/>
            <p:nvPr/>
          </p:nvSpPr>
          <p:spPr>
            <a:xfrm rot="5400000">
              <a:off x="410163" y="7574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4"/>
            <p:cNvSpPr/>
            <p:nvPr/>
          </p:nvSpPr>
          <p:spPr>
            <a:xfrm rot="5400000">
              <a:off x="1097519" y="2335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4"/>
            <p:cNvSpPr/>
            <p:nvPr/>
          </p:nvSpPr>
          <p:spPr>
            <a:xfrm rot="5400000">
              <a:off x="990299" y="14797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4"/>
            <p:cNvSpPr/>
            <p:nvPr/>
          </p:nvSpPr>
          <p:spPr>
            <a:xfrm rot="5400000">
              <a:off x="1245365" y="10086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4"/>
            <p:cNvSpPr/>
            <p:nvPr/>
          </p:nvSpPr>
          <p:spPr>
            <a:xfrm rot="5400000">
              <a:off x="981983" y="2447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4"/>
            <p:cNvSpPr/>
            <p:nvPr/>
          </p:nvSpPr>
          <p:spPr>
            <a:xfrm rot="5400000">
              <a:off x="1207790" y="14867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4"/>
            <p:cNvSpPr/>
            <p:nvPr/>
          </p:nvSpPr>
          <p:spPr>
            <a:xfrm rot="5400000">
              <a:off x="1212637" y="2383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4"/>
            <p:cNvSpPr/>
            <p:nvPr/>
          </p:nvSpPr>
          <p:spPr>
            <a:xfrm rot="5400000">
              <a:off x="1255477" y="383128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4"/>
            <p:cNvSpPr/>
            <p:nvPr/>
          </p:nvSpPr>
          <p:spPr>
            <a:xfrm rot="5400000">
              <a:off x="1259306" y="13318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4"/>
            <p:cNvSpPr/>
            <p:nvPr/>
          </p:nvSpPr>
          <p:spPr>
            <a:xfrm rot="5400000">
              <a:off x="1258768" y="6964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4"/>
            <p:cNvSpPr/>
            <p:nvPr/>
          </p:nvSpPr>
          <p:spPr>
            <a:xfrm rot="5400000">
              <a:off x="1170156" y="13148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4"/>
            <p:cNvSpPr/>
            <p:nvPr/>
          </p:nvSpPr>
          <p:spPr>
            <a:xfrm rot="5400000">
              <a:off x="1107152" y="14842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4"/>
            <p:cNvSpPr/>
            <p:nvPr/>
          </p:nvSpPr>
          <p:spPr>
            <a:xfrm rot="5400000">
              <a:off x="1043371" y="6878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4"/>
            <p:cNvSpPr/>
            <p:nvPr/>
          </p:nvSpPr>
          <p:spPr>
            <a:xfrm rot="5400000">
              <a:off x="1093869" y="8446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4"/>
            <p:cNvSpPr/>
            <p:nvPr/>
          </p:nvSpPr>
          <p:spPr>
            <a:xfrm rot="5400000">
              <a:off x="1160583" y="3694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4"/>
            <p:cNvSpPr/>
            <p:nvPr/>
          </p:nvSpPr>
          <p:spPr>
            <a:xfrm rot="5400000">
              <a:off x="1027396" y="10015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4"/>
            <p:cNvSpPr/>
            <p:nvPr/>
          </p:nvSpPr>
          <p:spPr>
            <a:xfrm rot="5400000">
              <a:off x="1206295" y="5249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4"/>
            <p:cNvSpPr/>
            <p:nvPr/>
          </p:nvSpPr>
          <p:spPr>
            <a:xfrm rot="5400000">
              <a:off x="1040798" y="3715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4"/>
            <p:cNvSpPr/>
            <p:nvPr/>
          </p:nvSpPr>
          <p:spPr>
            <a:xfrm rot="5400000">
              <a:off x="1217603" y="11589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4"/>
            <p:cNvSpPr/>
            <p:nvPr/>
          </p:nvSpPr>
          <p:spPr>
            <a:xfrm rot="5400000">
              <a:off x="1209047" y="8485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4"/>
            <p:cNvSpPr/>
            <p:nvPr/>
          </p:nvSpPr>
          <p:spPr>
            <a:xfrm rot="5400000">
              <a:off x="1046781" y="13195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4"/>
            <p:cNvSpPr/>
            <p:nvPr/>
          </p:nvSpPr>
          <p:spPr>
            <a:xfrm rot="5400000">
              <a:off x="1166626" y="6839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4"/>
            <p:cNvSpPr/>
            <p:nvPr/>
          </p:nvSpPr>
          <p:spPr>
            <a:xfrm rot="5400000">
              <a:off x="994667" y="5266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4"/>
            <p:cNvSpPr/>
            <p:nvPr/>
          </p:nvSpPr>
          <p:spPr>
            <a:xfrm rot="5400000">
              <a:off x="984376" y="8468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4"/>
            <p:cNvSpPr/>
            <p:nvPr/>
          </p:nvSpPr>
          <p:spPr>
            <a:xfrm rot="5400000">
              <a:off x="996702" y="11576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4"/>
            <p:cNvSpPr/>
            <p:nvPr/>
          </p:nvSpPr>
          <p:spPr>
            <a:xfrm rot="5400000">
              <a:off x="1158010" y="10052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4"/>
            <p:cNvSpPr/>
            <p:nvPr/>
          </p:nvSpPr>
          <p:spPr>
            <a:xfrm rot="5400000">
              <a:off x="1109426" y="11683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4"/>
            <p:cNvSpPr/>
            <p:nvPr/>
          </p:nvSpPr>
          <p:spPr>
            <a:xfrm rot="5400000">
              <a:off x="1097938" y="5290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1193F334-7119-5AD6-4CFD-6726FEEBC01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DB70DF-2A6D-83E0-BF4D-2334EE73608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DD71A0-4C0C-A2B9-3709-D2D5369C1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58" y="2670484"/>
            <a:ext cx="3627198" cy="1672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4" name="Google Shape;1514;p74"/>
          <p:cNvGrpSpPr/>
          <p:nvPr/>
        </p:nvGrpSpPr>
        <p:grpSpPr>
          <a:xfrm>
            <a:off x="1444248" y="514708"/>
            <a:ext cx="6212145" cy="774760"/>
            <a:chOff x="2721037" y="563397"/>
            <a:chExt cx="4084166" cy="677356"/>
          </a:xfrm>
        </p:grpSpPr>
        <p:sp>
          <p:nvSpPr>
            <p:cNvPr id="1515" name="Google Shape;1515;p74"/>
            <p:cNvSpPr/>
            <p:nvPr/>
          </p:nvSpPr>
          <p:spPr>
            <a:xfrm rot="-5400000">
              <a:off x="4398213" y="-1091276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4"/>
            <p:cNvSpPr/>
            <p:nvPr/>
          </p:nvSpPr>
          <p:spPr>
            <a:xfrm rot="-5400000">
              <a:off x="4473174" y="-1113779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8" name="Google Shape;1518;p74"/>
          <p:cNvSpPr txBox="1">
            <a:spLocks noGrp="1"/>
          </p:cNvSpPr>
          <p:nvPr>
            <p:ph type="subTitle" idx="5"/>
          </p:nvPr>
        </p:nvSpPr>
        <p:spPr>
          <a:xfrm>
            <a:off x="954699" y="1489775"/>
            <a:ext cx="7200379" cy="546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ill Sans Nova Cond XBd" panose="020F0502020204030204" pitchFamily="34" charset="0"/>
              </a:rPr>
              <a:t>2. T Statistik (Signifikasi Koef. Jalur) &gt; 1.96</a:t>
            </a:r>
            <a:endParaRPr dirty="0">
              <a:latin typeface="Gill Sans Nova Cond XBd" panose="020F0502020204030204" pitchFamily="34" charset="0"/>
            </a:endParaRPr>
          </a:p>
        </p:txBody>
      </p:sp>
      <p:sp>
        <p:nvSpPr>
          <p:cNvPr id="1522" name="Google Shape;1522;p74"/>
          <p:cNvSpPr txBox="1">
            <a:spLocks noGrp="1"/>
          </p:cNvSpPr>
          <p:nvPr>
            <p:ph type="subTitle" idx="1"/>
          </p:nvPr>
        </p:nvSpPr>
        <p:spPr>
          <a:xfrm>
            <a:off x="1219996" y="1967784"/>
            <a:ext cx="7093559" cy="781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Path Coefficient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Menunjukan tingkat perbedaan nilai mean hasil eksperimen terhadap nilai umumnya.</a:t>
            </a:r>
            <a:endParaRPr sz="1800" dirty="0"/>
          </a:p>
        </p:txBody>
      </p:sp>
      <p:sp>
        <p:nvSpPr>
          <p:cNvPr id="1523" name="Google Shape;1523;p74"/>
          <p:cNvSpPr txBox="1">
            <a:spLocks noGrp="1"/>
          </p:cNvSpPr>
          <p:nvPr>
            <p:ph type="title"/>
          </p:nvPr>
        </p:nvSpPr>
        <p:spPr>
          <a:xfrm>
            <a:off x="1710849" y="436728"/>
            <a:ext cx="5563275" cy="720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Gill Sans Nova" panose="020B0602020104020203" pitchFamily="34" charset="0"/>
              </a:rPr>
              <a:t>Evaluasi Model Struktural</a:t>
            </a:r>
            <a:endParaRPr sz="3600" dirty="0">
              <a:latin typeface="Gill Sans Nova" panose="020B0602020104020203" pitchFamily="34" charset="0"/>
            </a:endParaRPr>
          </a:p>
        </p:txBody>
      </p:sp>
      <p:grpSp>
        <p:nvGrpSpPr>
          <p:cNvPr id="1524" name="Google Shape;1524;p74"/>
          <p:cNvGrpSpPr/>
          <p:nvPr/>
        </p:nvGrpSpPr>
        <p:grpSpPr>
          <a:xfrm rot="-64291">
            <a:off x="3882793" y="306123"/>
            <a:ext cx="1378153" cy="280247"/>
            <a:chOff x="1651250" y="1401975"/>
            <a:chExt cx="1378187" cy="280254"/>
          </a:xfrm>
        </p:grpSpPr>
        <p:sp>
          <p:nvSpPr>
            <p:cNvPr id="1525" name="Google Shape;1525;p74"/>
            <p:cNvSpPr/>
            <p:nvPr/>
          </p:nvSpPr>
          <p:spPr>
            <a:xfrm>
              <a:off x="1651250" y="1401975"/>
              <a:ext cx="1378187" cy="280254"/>
            </a:xfrm>
            <a:custGeom>
              <a:avLst/>
              <a:gdLst/>
              <a:ahLst/>
              <a:cxnLst/>
              <a:rect l="l" t="t" r="r" b="b"/>
              <a:pathLst>
                <a:path w="17315" h="3521" extrusionOk="0">
                  <a:moveTo>
                    <a:pt x="1" y="1"/>
                  </a:moveTo>
                  <a:lnTo>
                    <a:pt x="75" y="456"/>
                  </a:lnTo>
                  <a:lnTo>
                    <a:pt x="1" y="1470"/>
                  </a:lnTo>
                  <a:lnTo>
                    <a:pt x="75" y="2478"/>
                  </a:lnTo>
                  <a:lnTo>
                    <a:pt x="1" y="3088"/>
                  </a:lnTo>
                  <a:lnTo>
                    <a:pt x="1" y="3520"/>
                  </a:lnTo>
                  <a:lnTo>
                    <a:pt x="17314" y="3520"/>
                  </a:lnTo>
                  <a:lnTo>
                    <a:pt x="17314" y="3088"/>
                  </a:lnTo>
                  <a:lnTo>
                    <a:pt x="17172" y="2723"/>
                  </a:lnTo>
                  <a:lnTo>
                    <a:pt x="17314" y="2057"/>
                  </a:lnTo>
                  <a:lnTo>
                    <a:pt x="17109" y="1111"/>
                  </a:lnTo>
                  <a:lnTo>
                    <a:pt x="17109" y="479"/>
                  </a:lnTo>
                  <a:lnTo>
                    <a:pt x="17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4"/>
            <p:cNvSpPr/>
            <p:nvPr/>
          </p:nvSpPr>
          <p:spPr>
            <a:xfrm>
              <a:off x="1871169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4"/>
            <p:cNvSpPr/>
            <p:nvPr/>
          </p:nvSpPr>
          <p:spPr>
            <a:xfrm>
              <a:off x="1969548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69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4"/>
            <p:cNvSpPr/>
            <p:nvPr/>
          </p:nvSpPr>
          <p:spPr>
            <a:xfrm>
              <a:off x="2165827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4"/>
            <p:cNvSpPr/>
            <p:nvPr/>
          </p:nvSpPr>
          <p:spPr>
            <a:xfrm>
              <a:off x="2067846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4"/>
            <p:cNvSpPr/>
            <p:nvPr/>
          </p:nvSpPr>
          <p:spPr>
            <a:xfrm>
              <a:off x="1772790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4"/>
            <p:cNvSpPr/>
            <p:nvPr/>
          </p:nvSpPr>
          <p:spPr>
            <a:xfrm>
              <a:off x="2951821" y="1401975"/>
              <a:ext cx="77605" cy="280254"/>
            </a:xfrm>
            <a:custGeom>
              <a:avLst/>
              <a:gdLst/>
              <a:ahLst/>
              <a:cxnLst/>
              <a:rect l="l" t="t" r="r" b="b"/>
              <a:pathLst>
                <a:path w="975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974" y="3520"/>
                  </a:lnTo>
                  <a:lnTo>
                    <a:pt x="974" y="3088"/>
                  </a:lnTo>
                  <a:lnTo>
                    <a:pt x="832" y="2723"/>
                  </a:lnTo>
                  <a:lnTo>
                    <a:pt x="974" y="2057"/>
                  </a:lnTo>
                  <a:lnTo>
                    <a:pt x="769" y="1111"/>
                  </a:lnTo>
                  <a:lnTo>
                    <a:pt x="769" y="91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4"/>
            <p:cNvSpPr/>
            <p:nvPr/>
          </p:nvSpPr>
          <p:spPr>
            <a:xfrm>
              <a:off x="1674412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4"/>
            <p:cNvSpPr/>
            <p:nvPr/>
          </p:nvSpPr>
          <p:spPr>
            <a:xfrm>
              <a:off x="2362505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4"/>
            <p:cNvSpPr/>
            <p:nvPr/>
          </p:nvSpPr>
          <p:spPr>
            <a:xfrm>
              <a:off x="2558784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4"/>
            <p:cNvSpPr/>
            <p:nvPr/>
          </p:nvSpPr>
          <p:spPr>
            <a:xfrm>
              <a:off x="2657163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7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4"/>
            <p:cNvSpPr/>
            <p:nvPr/>
          </p:nvSpPr>
          <p:spPr>
            <a:xfrm>
              <a:off x="2755541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4"/>
            <p:cNvSpPr/>
            <p:nvPr/>
          </p:nvSpPr>
          <p:spPr>
            <a:xfrm>
              <a:off x="2460883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4"/>
            <p:cNvSpPr/>
            <p:nvPr/>
          </p:nvSpPr>
          <p:spPr>
            <a:xfrm>
              <a:off x="2264126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4"/>
            <p:cNvSpPr/>
            <p:nvPr/>
          </p:nvSpPr>
          <p:spPr>
            <a:xfrm>
              <a:off x="2853920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1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74"/>
          <p:cNvGrpSpPr/>
          <p:nvPr/>
        </p:nvGrpSpPr>
        <p:grpSpPr>
          <a:xfrm>
            <a:off x="6857156" y="2116080"/>
            <a:ext cx="333585" cy="307287"/>
            <a:chOff x="2682350" y="2643425"/>
            <a:chExt cx="473775" cy="436425"/>
          </a:xfrm>
        </p:grpSpPr>
        <p:sp>
          <p:nvSpPr>
            <p:cNvPr id="1554" name="Google Shape;1554;p74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5" name="Google Shape;1555;p74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6" name="Google Shape;1556;p74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7" name="Google Shape;1557;p74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8" name="Google Shape;1558;p74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9" name="Google Shape;1559;p74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60" name="Google Shape;1560;p74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61" name="Google Shape;1561;p74"/>
          <p:cNvSpPr/>
          <p:nvPr/>
        </p:nvSpPr>
        <p:spPr>
          <a:xfrm rot="1397610">
            <a:off x="7393981" y="432384"/>
            <a:ext cx="1211355" cy="38925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My goals</a:t>
            </a: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562" name="Google Shape;1562;p74"/>
          <p:cNvGrpSpPr/>
          <p:nvPr/>
        </p:nvGrpSpPr>
        <p:grpSpPr>
          <a:xfrm>
            <a:off x="958887" y="208716"/>
            <a:ext cx="339250" cy="1455843"/>
            <a:chOff x="958887" y="208716"/>
            <a:chExt cx="339250" cy="1455843"/>
          </a:xfrm>
        </p:grpSpPr>
        <p:sp>
          <p:nvSpPr>
            <p:cNvPr id="1563" name="Google Shape;1563;p74"/>
            <p:cNvSpPr/>
            <p:nvPr/>
          </p:nvSpPr>
          <p:spPr>
            <a:xfrm rot="5400000">
              <a:off x="1114153" y="16344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4"/>
            <p:cNvSpPr/>
            <p:nvPr/>
          </p:nvSpPr>
          <p:spPr>
            <a:xfrm rot="5400000">
              <a:off x="410163" y="7574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4"/>
            <p:cNvSpPr/>
            <p:nvPr/>
          </p:nvSpPr>
          <p:spPr>
            <a:xfrm rot="5400000">
              <a:off x="1097519" y="2335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4"/>
            <p:cNvSpPr/>
            <p:nvPr/>
          </p:nvSpPr>
          <p:spPr>
            <a:xfrm rot="5400000">
              <a:off x="990299" y="14797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4"/>
            <p:cNvSpPr/>
            <p:nvPr/>
          </p:nvSpPr>
          <p:spPr>
            <a:xfrm rot="5400000">
              <a:off x="1245365" y="10086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4"/>
            <p:cNvSpPr/>
            <p:nvPr/>
          </p:nvSpPr>
          <p:spPr>
            <a:xfrm rot="5400000">
              <a:off x="981983" y="2447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4"/>
            <p:cNvSpPr/>
            <p:nvPr/>
          </p:nvSpPr>
          <p:spPr>
            <a:xfrm rot="5400000">
              <a:off x="1207790" y="14867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4"/>
            <p:cNvSpPr/>
            <p:nvPr/>
          </p:nvSpPr>
          <p:spPr>
            <a:xfrm rot="5400000">
              <a:off x="1212637" y="2383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4"/>
            <p:cNvSpPr/>
            <p:nvPr/>
          </p:nvSpPr>
          <p:spPr>
            <a:xfrm rot="5400000">
              <a:off x="1255477" y="383128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4"/>
            <p:cNvSpPr/>
            <p:nvPr/>
          </p:nvSpPr>
          <p:spPr>
            <a:xfrm rot="5400000">
              <a:off x="1259306" y="13318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4"/>
            <p:cNvSpPr/>
            <p:nvPr/>
          </p:nvSpPr>
          <p:spPr>
            <a:xfrm rot="5400000">
              <a:off x="1258768" y="6964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4"/>
            <p:cNvSpPr/>
            <p:nvPr/>
          </p:nvSpPr>
          <p:spPr>
            <a:xfrm rot="5400000">
              <a:off x="1170156" y="13148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4"/>
            <p:cNvSpPr/>
            <p:nvPr/>
          </p:nvSpPr>
          <p:spPr>
            <a:xfrm rot="5400000">
              <a:off x="1107152" y="14842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4"/>
            <p:cNvSpPr/>
            <p:nvPr/>
          </p:nvSpPr>
          <p:spPr>
            <a:xfrm rot="5400000">
              <a:off x="1043371" y="6878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4"/>
            <p:cNvSpPr/>
            <p:nvPr/>
          </p:nvSpPr>
          <p:spPr>
            <a:xfrm rot="5400000">
              <a:off x="1093869" y="8446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4"/>
            <p:cNvSpPr/>
            <p:nvPr/>
          </p:nvSpPr>
          <p:spPr>
            <a:xfrm rot="5400000">
              <a:off x="1160583" y="3694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4"/>
            <p:cNvSpPr/>
            <p:nvPr/>
          </p:nvSpPr>
          <p:spPr>
            <a:xfrm rot="5400000">
              <a:off x="1027396" y="10015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4"/>
            <p:cNvSpPr/>
            <p:nvPr/>
          </p:nvSpPr>
          <p:spPr>
            <a:xfrm rot="5400000">
              <a:off x="1206295" y="5249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4"/>
            <p:cNvSpPr/>
            <p:nvPr/>
          </p:nvSpPr>
          <p:spPr>
            <a:xfrm rot="5400000">
              <a:off x="1040798" y="3715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4"/>
            <p:cNvSpPr/>
            <p:nvPr/>
          </p:nvSpPr>
          <p:spPr>
            <a:xfrm rot="5400000">
              <a:off x="1217603" y="11589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4"/>
            <p:cNvSpPr/>
            <p:nvPr/>
          </p:nvSpPr>
          <p:spPr>
            <a:xfrm rot="5400000">
              <a:off x="1209047" y="8485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4"/>
            <p:cNvSpPr/>
            <p:nvPr/>
          </p:nvSpPr>
          <p:spPr>
            <a:xfrm rot="5400000">
              <a:off x="1046781" y="13195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4"/>
            <p:cNvSpPr/>
            <p:nvPr/>
          </p:nvSpPr>
          <p:spPr>
            <a:xfrm rot="5400000">
              <a:off x="1166626" y="6839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4"/>
            <p:cNvSpPr/>
            <p:nvPr/>
          </p:nvSpPr>
          <p:spPr>
            <a:xfrm rot="5400000">
              <a:off x="994667" y="5266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4"/>
            <p:cNvSpPr/>
            <p:nvPr/>
          </p:nvSpPr>
          <p:spPr>
            <a:xfrm rot="5400000">
              <a:off x="984376" y="8468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4"/>
            <p:cNvSpPr/>
            <p:nvPr/>
          </p:nvSpPr>
          <p:spPr>
            <a:xfrm rot="5400000">
              <a:off x="996702" y="11576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4"/>
            <p:cNvSpPr/>
            <p:nvPr/>
          </p:nvSpPr>
          <p:spPr>
            <a:xfrm rot="5400000">
              <a:off x="1158010" y="10052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4"/>
            <p:cNvSpPr/>
            <p:nvPr/>
          </p:nvSpPr>
          <p:spPr>
            <a:xfrm rot="5400000">
              <a:off x="1109426" y="11683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4"/>
            <p:cNvSpPr/>
            <p:nvPr/>
          </p:nvSpPr>
          <p:spPr>
            <a:xfrm rot="5400000">
              <a:off x="1097938" y="5290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CC9F8EF-C856-47AD-F224-070F45274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9" y="3020443"/>
            <a:ext cx="8592749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4" name="Google Shape;1514;p74"/>
          <p:cNvGrpSpPr/>
          <p:nvPr/>
        </p:nvGrpSpPr>
        <p:grpSpPr>
          <a:xfrm>
            <a:off x="1444248" y="514708"/>
            <a:ext cx="6212145" cy="774760"/>
            <a:chOff x="2721037" y="563397"/>
            <a:chExt cx="4084166" cy="677356"/>
          </a:xfrm>
        </p:grpSpPr>
        <p:sp>
          <p:nvSpPr>
            <p:cNvPr id="1515" name="Google Shape;1515;p74"/>
            <p:cNvSpPr/>
            <p:nvPr/>
          </p:nvSpPr>
          <p:spPr>
            <a:xfrm rot="-5400000">
              <a:off x="4398213" y="-1091276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4"/>
            <p:cNvSpPr/>
            <p:nvPr/>
          </p:nvSpPr>
          <p:spPr>
            <a:xfrm rot="-5400000">
              <a:off x="4473174" y="-1113779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8" name="Google Shape;1518;p74"/>
          <p:cNvSpPr txBox="1">
            <a:spLocks noGrp="1"/>
          </p:cNvSpPr>
          <p:nvPr>
            <p:ph type="subTitle" idx="5"/>
          </p:nvPr>
        </p:nvSpPr>
        <p:spPr>
          <a:xfrm>
            <a:off x="954699" y="1489775"/>
            <a:ext cx="7200379" cy="546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ill Sans Nova Cond XBd" panose="020F0502020204030204" pitchFamily="34" charset="0"/>
              </a:rPr>
              <a:t>3. P-Value &lt; 0.5</a:t>
            </a:r>
            <a:endParaRPr dirty="0">
              <a:latin typeface="Gill Sans Nova Cond XBd" panose="020F0502020204030204" pitchFamily="34" charset="0"/>
            </a:endParaRPr>
          </a:p>
        </p:txBody>
      </p:sp>
      <p:sp>
        <p:nvSpPr>
          <p:cNvPr id="1522" name="Google Shape;1522;p74"/>
          <p:cNvSpPr txBox="1">
            <a:spLocks noGrp="1"/>
          </p:cNvSpPr>
          <p:nvPr>
            <p:ph type="subTitle" idx="1"/>
          </p:nvPr>
        </p:nvSpPr>
        <p:spPr>
          <a:xfrm>
            <a:off x="1219996" y="1967784"/>
            <a:ext cx="7093559" cy="781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Path Coefficient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Menunjukan nilai probabilitas nilai mean dari eksperimen yang akan terjadi dan muncul kembali</a:t>
            </a:r>
            <a:endParaRPr sz="1800" dirty="0"/>
          </a:p>
        </p:txBody>
      </p:sp>
      <p:sp>
        <p:nvSpPr>
          <p:cNvPr id="1523" name="Google Shape;1523;p74"/>
          <p:cNvSpPr txBox="1">
            <a:spLocks noGrp="1"/>
          </p:cNvSpPr>
          <p:nvPr>
            <p:ph type="title"/>
          </p:nvPr>
        </p:nvSpPr>
        <p:spPr>
          <a:xfrm>
            <a:off x="1710849" y="436728"/>
            <a:ext cx="5563275" cy="720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Gill Sans Nova" panose="020B0602020104020203" pitchFamily="34" charset="0"/>
              </a:rPr>
              <a:t>Evaluasi Model Struktural</a:t>
            </a:r>
            <a:endParaRPr sz="3600" dirty="0">
              <a:latin typeface="Gill Sans Nova" panose="020B0602020104020203" pitchFamily="34" charset="0"/>
            </a:endParaRPr>
          </a:p>
        </p:txBody>
      </p:sp>
      <p:grpSp>
        <p:nvGrpSpPr>
          <p:cNvPr id="1524" name="Google Shape;1524;p74"/>
          <p:cNvGrpSpPr/>
          <p:nvPr/>
        </p:nvGrpSpPr>
        <p:grpSpPr>
          <a:xfrm rot="-64291">
            <a:off x="3882793" y="306123"/>
            <a:ext cx="1378153" cy="280247"/>
            <a:chOff x="1651250" y="1401975"/>
            <a:chExt cx="1378187" cy="280254"/>
          </a:xfrm>
        </p:grpSpPr>
        <p:sp>
          <p:nvSpPr>
            <p:cNvPr id="1525" name="Google Shape;1525;p74"/>
            <p:cNvSpPr/>
            <p:nvPr/>
          </p:nvSpPr>
          <p:spPr>
            <a:xfrm>
              <a:off x="1651250" y="1401975"/>
              <a:ext cx="1378187" cy="280254"/>
            </a:xfrm>
            <a:custGeom>
              <a:avLst/>
              <a:gdLst/>
              <a:ahLst/>
              <a:cxnLst/>
              <a:rect l="l" t="t" r="r" b="b"/>
              <a:pathLst>
                <a:path w="17315" h="3521" extrusionOk="0">
                  <a:moveTo>
                    <a:pt x="1" y="1"/>
                  </a:moveTo>
                  <a:lnTo>
                    <a:pt x="75" y="456"/>
                  </a:lnTo>
                  <a:lnTo>
                    <a:pt x="1" y="1470"/>
                  </a:lnTo>
                  <a:lnTo>
                    <a:pt x="75" y="2478"/>
                  </a:lnTo>
                  <a:lnTo>
                    <a:pt x="1" y="3088"/>
                  </a:lnTo>
                  <a:lnTo>
                    <a:pt x="1" y="3520"/>
                  </a:lnTo>
                  <a:lnTo>
                    <a:pt x="17314" y="3520"/>
                  </a:lnTo>
                  <a:lnTo>
                    <a:pt x="17314" y="3088"/>
                  </a:lnTo>
                  <a:lnTo>
                    <a:pt x="17172" y="2723"/>
                  </a:lnTo>
                  <a:lnTo>
                    <a:pt x="17314" y="2057"/>
                  </a:lnTo>
                  <a:lnTo>
                    <a:pt x="17109" y="1111"/>
                  </a:lnTo>
                  <a:lnTo>
                    <a:pt x="17109" y="479"/>
                  </a:lnTo>
                  <a:lnTo>
                    <a:pt x="17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4"/>
            <p:cNvSpPr/>
            <p:nvPr/>
          </p:nvSpPr>
          <p:spPr>
            <a:xfrm>
              <a:off x="1871169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4"/>
            <p:cNvSpPr/>
            <p:nvPr/>
          </p:nvSpPr>
          <p:spPr>
            <a:xfrm>
              <a:off x="1969548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69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4"/>
            <p:cNvSpPr/>
            <p:nvPr/>
          </p:nvSpPr>
          <p:spPr>
            <a:xfrm>
              <a:off x="2165827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4"/>
            <p:cNvSpPr/>
            <p:nvPr/>
          </p:nvSpPr>
          <p:spPr>
            <a:xfrm>
              <a:off x="2067846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4"/>
            <p:cNvSpPr/>
            <p:nvPr/>
          </p:nvSpPr>
          <p:spPr>
            <a:xfrm>
              <a:off x="1772790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4"/>
            <p:cNvSpPr/>
            <p:nvPr/>
          </p:nvSpPr>
          <p:spPr>
            <a:xfrm>
              <a:off x="2951821" y="1401975"/>
              <a:ext cx="77605" cy="280254"/>
            </a:xfrm>
            <a:custGeom>
              <a:avLst/>
              <a:gdLst/>
              <a:ahLst/>
              <a:cxnLst/>
              <a:rect l="l" t="t" r="r" b="b"/>
              <a:pathLst>
                <a:path w="975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974" y="3520"/>
                  </a:lnTo>
                  <a:lnTo>
                    <a:pt x="974" y="3088"/>
                  </a:lnTo>
                  <a:lnTo>
                    <a:pt x="832" y="2723"/>
                  </a:lnTo>
                  <a:lnTo>
                    <a:pt x="974" y="2057"/>
                  </a:lnTo>
                  <a:lnTo>
                    <a:pt x="769" y="1111"/>
                  </a:lnTo>
                  <a:lnTo>
                    <a:pt x="769" y="91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4"/>
            <p:cNvSpPr/>
            <p:nvPr/>
          </p:nvSpPr>
          <p:spPr>
            <a:xfrm>
              <a:off x="1674412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4"/>
            <p:cNvSpPr/>
            <p:nvPr/>
          </p:nvSpPr>
          <p:spPr>
            <a:xfrm>
              <a:off x="2362505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4"/>
            <p:cNvSpPr/>
            <p:nvPr/>
          </p:nvSpPr>
          <p:spPr>
            <a:xfrm>
              <a:off x="2558784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4"/>
            <p:cNvSpPr/>
            <p:nvPr/>
          </p:nvSpPr>
          <p:spPr>
            <a:xfrm>
              <a:off x="2657163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7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4"/>
            <p:cNvSpPr/>
            <p:nvPr/>
          </p:nvSpPr>
          <p:spPr>
            <a:xfrm>
              <a:off x="2755541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4"/>
            <p:cNvSpPr/>
            <p:nvPr/>
          </p:nvSpPr>
          <p:spPr>
            <a:xfrm>
              <a:off x="2460883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4"/>
            <p:cNvSpPr/>
            <p:nvPr/>
          </p:nvSpPr>
          <p:spPr>
            <a:xfrm>
              <a:off x="2264126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4"/>
            <p:cNvSpPr/>
            <p:nvPr/>
          </p:nvSpPr>
          <p:spPr>
            <a:xfrm>
              <a:off x="2853920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1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74"/>
          <p:cNvGrpSpPr/>
          <p:nvPr/>
        </p:nvGrpSpPr>
        <p:grpSpPr>
          <a:xfrm>
            <a:off x="6857156" y="2116080"/>
            <a:ext cx="333585" cy="307287"/>
            <a:chOff x="2682350" y="2643425"/>
            <a:chExt cx="473775" cy="436425"/>
          </a:xfrm>
        </p:grpSpPr>
        <p:sp>
          <p:nvSpPr>
            <p:cNvPr id="1554" name="Google Shape;1554;p74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5" name="Google Shape;1555;p74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6" name="Google Shape;1556;p74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7" name="Google Shape;1557;p74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8" name="Google Shape;1558;p74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9" name="Google Shape;1559;p74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60" name="Google Shape;1560;p74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61" name="Google Shape;1561;p74"/>
          <p:cNvSpPr/>
          <p:nvPr/>
        </p:nvSpPr>
        <p:spPr>
          <a:xfrm rot="1397610">
            <a:off x="7393981" y="432384"/>
            <a:ext cx="1211355" cy="38925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My goals</a:t>
            </a: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562" name="Google Shape;1562;p74"/>
          <p:cNvGrpSpPr/>
          <p:nvPr/>
        </p:nvGrpSpPr>
        <p:grpSpPr>
          <a:xfrm>
            <a:off x="958887" y="208716"/>
            <a:ext cx="339250" cy="1455843"/>
            <a:chOff x="958887" y="208716"/>
            <a:chExt cx="339250" cy="1455843"/>
          </a:xfrm>
        </p:grpSpPr>
        <p:sp>
          <p:nvSpPr>
            <p:cNvPr id="1563" name="Google Shape;1563;p74"/>
            <p:cNvSpPr/>
            <p:nvPr/>
          </p:nvSpPr>
          <p:spPr>
            <a:xfrm rot="5400000">
              <a:off x="1114153" y="16344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4"/>
            <p:cNvSpPr/>
            <p:nvPr/>
          </p:nvSpPr>
          <p:spPr>
            <a:xfrm rot="5400000">
              <a:off x="410163" y="7574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4"/>
            <p:cNvSpPr/>
            <p:nvPr/>
          </p:nvSpPr>
          <p:spPr>
            <a:xfrm rot="5400000">
              <a:off x="1097519" y="2335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4"/>
            <p:cNvSpPr/>
            <p:nvPr/>
          </p:nvSpPr>
          <p:spPr>
            <a:xfrm rot="5400000">
              <a:off x="990299" y="14797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4"/>
            <p:cNvSpPr/>
            <p:nvPr/>
          </p:nvSpPr>
          <p:spPr>
            <a:xfrm rot="5400000">
              <a:off x="1245365" y="10086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4"/>
            <p:cNvSpPr/>
            <p:nvPr/>
          </p:nvSpPr>
          <p:spPr>
            <a:xfrm rot="5400000">
              <a:off x="981983" y="2447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4"/>
            <p:cNvSpPr/>
            <p:nvPr/>
          </p:nvSpPr>
          <p:spPr>
            <a:xfrm rot="5400000">
              <a:off x="1207790" y="14867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4"/>
            <p:cNvSpPr/>
            <p:nvPr/>
          </p:nvSpPr>
          <p:spPr>
            <a:xfrm rot="5400000">
              <a:off x="1212637" y="2383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4"/>
            <p:cNvSpPr/>
            <p:nvPr/>
          </p:nvSpPr>
          <p:spPr>
            <a:xfrm rot="5400000">
              <a:off x="1255477" y="383128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4"/>
            <p:cNvSpPr/>
            <p:nvPr/>
          </p:nvSpPr>
          <p:spPr>
            <a:xfrm rot="5400000">
              <a:off x="1259306" y="13318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4"/>
            <p:cNvSpPr/>
            <p:nvPr/>
          </p:nvSpPr>
          <p:spPr>
            <a:xfrm rot="5400000">
              <a:off x="1258768" y="6964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4"/>
            <p:cNvSpPr/>
            <p:nvPr/>
          </p:nvSpPr>
          <p:spPr>
            <a:xfrm rot="5400000">
              <a:off x="1170156" y="13148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4"/>
            <p:cNvSpPr/>
            <p:nvPr/>
          </p:nvSpPr>
          <p:spPr>
            <a:xfrm rot="5400000">
              <a:off x="1107152" y="14842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4"/>
            <p:cNvSpPr/>
            <p:nvPr/>
          </p:nvSpPr>
          <p:spPr>
            <a:xfrm rot="5400000">
              <a:off x="1043371" y="6878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4"/>
            <p:cNvSpPr/>
            <p:nvPr/>
          </p:nvSpPr>
          <p:spPr>
            <a:xfrm rot="5400000">
              <a:off x="1093869" y="8446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4"/>
            <p:cNvSpPr/>
            <p:nvPr/>
          </p:nvSpPr>
          <p:spPr>
            <a:xfrm rot="5400000">
              <a:off x="1160583" y="3694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4"/>
            <p:cNvSpPr/>
            <p:nvPr/>
          </p:nvSpPr>
          <p:spPr>
            <a:xfrm rot="5400000">
              <a:off x="1027396" y="10015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4"/>
            <p:cNvSpPr/>
            <p:nvPr/>
          </p:nvSpPr>
          <p:spPr>
            <a:xfrm rot="5400000">
              <a:off x="1206295" y="5249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4"/>
            <p:cNvSpPr/>
            <p:nvPr/>
          </p:nvSpPr>
          <p:spPr>
            <a:xfrm rot="5400000">
              <a:off x="1040798" y="3715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4"/>
            <p:cNvSpPr/>
            <p:nvPr/>
          </p:nvSpPr>
          <p:spPr>
            <a:xfrm rot="5400000">
              <a:off x="1217603" y="11589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4"/>
            <p:cNvSpPr/>
            <p:nvPr/>
          </p:nvSpPr>
          <p:spPr>
            <a:xfrm rot="5400000">
              <a:off x="1209047" y="8485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4"/>
            <p:cNvSpPr/>
            <p:nvPr/>
          </p:nvSpPr>
          <p:spPr>
            <a:xfrm rot="5400000">
              <a:off x="1046781" y="13195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4"/>
            <p:cNvSpPr/>
            <p:nvPr/>
          </p:nvSpPr>
          <p:spPr>
            <a:xfrm rot="5400000">
              <a:off x="1166626" y="6839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4"/>
            <p:cNvSpPr/>
            <p:nvPr/>
          </p:nvSpPr>
          <p:spPr>
            <a:xfrm rot="5400000">
              <a:off x="994667" y="5266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4"/>
            <p:cNvSpPr/>
            <p:nvPr/>
          </p:nvSpPr>
          <p:spPr>
            <a:xfrm rot="5400000">
              <a:off x="984376" y="8468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4"/>
            <p:cNvSpPr/>
            <p:nvPr/>
          </p:nvSpPr>
          <p:spPr>
            <a:xfrm rot="5400000">
              <a:off x="996702" y="11576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4"/>
            <p:cNvSpPr/>
            <p:nvPr/>
          </p:nvSpPr>
          <p:spPr>
            <a:xfrm rot="5400000">
              <a:off x="1158010" y="10052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4"/>
            <p:cNvSpPr/>
            <p:nvPr/>
          </p:nvSpPr>
          <p:spPr>
            <a:xfrm rot="5400000">
              <a:off x="1109426" y="11683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4"/>
            <p:cNvSpPr/>
            <p:nvPr/>
          </p:nvSpPr>
          <p:spPr>
            <a:xfrm rot="5400000">
              <a:off x="1097938" y="5290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CC9F8EF-C856-47AD-F224-070F45274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9" y="3020443"/>
            <a:ext cx="8592749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5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71"/>
          <p:cNvSpPr/>
          <p:nvPr/>
        </p:nvSpPr>
        <p:spPr>
          <a:xfrm rot="5399939" flipH="1">
            <a:off x="8219751" y="11151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71"/>
          <p:cNvSpPr/>
          <p:nvPr/>
        </p:nvSpPr>
        <p:spPr>
          <a:xfrm rot="5399939" flipH="1">
            <a:off x="8219751" y="16570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13A439C-FC1A-DA11-EA4A-2104A3E9D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31B13-8DB6-F5E2-2BDB-1886316C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99" y="330485"/>
            <a:ext cx="6492301" cy="4482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5" name="Google Shape;3335;p88"/>
          <p:cNvGrpSpPr/>
          <p:nvPr/>
        </p:nvGrpSpPr>
        <p:grpSpPr>
          <a:xfrm flipH="1">
            <a:off x="1654467" y="311487"/>
            <a:ext cx="6268913" cy="1069018"/>
            <a:chOff x="3039400" y="303600"/>
            <a:chExt cx="3101156" cy="1214517"/>
          </a:xfrm>
        </p:grpSpPr>
        <p:sp>
          <p:nvSpPr>
            <p:cNvPr id="3336" name="Google Shape;3336;p88"/>
            <p:cNvSpPr/>
            <p:nvPr/>
          </p:nvSpPr>
          <p:spPr>
            <a:xfrm>
              <a:off x="3075441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8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8" name="Google Shape;3338;p88"/>
          <p:cNvGrpSpPr/>
          <p:nvPr/>
        </p:nvGrpSpPr>
        <p:grpSpPr>
          <a:xfrm rot="-28535">
            <a:off x="1233547" y="1514670"/>
            <a:ext cx="527033" cy="3093448"/>
            <a:chOff x="1386956" y="1254611"/>
            <a:chExt cx="527068" cy="3353215"/>
          </a:xfrm>
        </p:grpSpPr>
        <p:grpSp>
          <p:nvGrpSpPr>
            <p:cNvPr id="3339" name="Google Shape;3339;p88"/>
            <p:cNvGrpSpPr/>
            <p:nvPr/>
          </p:nvGrpSpPr>
          <p:grpSpPr>
            <a:xfrm>
              <a:off x="1386956" y="1254611"/>
              <a:ext cx="527068" cy="1167307"/>
              <a:chOff x="1386982" y="1254629"/>
              <a:chExt cx="527068" cy="971541"/>
            </a:xfrm>
          </p:grpSpPr>
          <p:sp>
            <p:nvSpPr>
              <p:cNvPr id="3340" name="Google Shape;3340;p88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88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2" name="Google Shape;3342;p88"/>
            <p:cNvGrpSpPr/>
            <p:nvPr/>
          </p:nvGrpSpPr>
          <p:grpSpPr>
            <a:xfrm>
              <a:off x="1386956" y="2347565"/>
              <a:ext cx="527068" cy="1167307"/>
              <a:chOff x="1386982" y="1254629"/>
              <a:chExt cx="527068" cy="971541"/>
            </a:xfrm>
          </p:grpSpPr>
          <p:sp>
            <p:nvSpPr>
              <p:cNvPr id="3343" name="Google Shape;3343;p88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88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5" name="Google Shape;3345;p88"/>
            <p:cNvGrpSpPr/>
            <p:nvPr/>
          </p:nvGrpSpPr>
          <p:grpSpPr>
            <a:xfrm>
              <a:off x="1386956" y="3440519"/>
              <a:ext cx="527068" cy="1167307"/>
              <a:chOff x="1386982" y="1254629"/>
              <a:chExt cx="527068" cy="971541"/>
            </a:xfrm>
          </p:grpSpPr>
          <p:sp>
            <p:nvSpPr>
              <p:cNvPr id="3346" name="Google Shape;3346;p88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88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8" name="Google Shape;3348;p88"/>
          <p:cNvSpPr txBox="1">
            <a:spLocks noGrp="1"/>
          </p:cNvSpPr>
          <p:nvPr>
            <p:ph type="title"/>
          </p:nvPr>
        </p:nvSpPr>
        <p:spPr>
          <a:xfrm>
            <a:off x="1654467" y="539107"/>
            <a:ext cx="6268915" cy="656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Gill Sans Nova" panose="020B0602020104020203" pitchFamily="34" charset="0"/>
              </a:rPr>
              <a:t>Evaluasi Kebaikan dan Kecocokan Model</a:t>
            </a:r>
            <a:endParaRPr sz="2800" dirty="0">
              <a:latin typeface="Gill Sans Nova" panose="020B0602020104020203" pitchFamily="34" charset="0"/>
            </a:endParaRPr>
          </a:p>
        </p:txBody>
      </p:sp>
      <p:sp>
        <p:nvSpPr>
          <p:cNvPr id="3350" name="Google Shape;3350;p88"/>
          <p:cNvSpPr txBox="1">
            <a:spLocks noGrp="1"/>
          </p:cNvSpPr>
          <p:nvPr>
            <p:ph type="subTitle" idx="2"/>
          </p:nvPr>
        </p:nvSpPr>
        <p:spPr>
          <a:xfrm>
            <a:off x="1916233" y="3002277"/>
            <a:ext cx="2813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Variabel tekanan memiliki pengaruh rendah terhadap kecurangan (F Square 0.121)</a:t>
            </a:r>
            <a:endParaRPr sz="1600" dirty="0"/>
          </a:p>
        </p:txBody>
      </p:sp>
      <p:sp>
        <p:nvSpPr>
          <p:cNvPr id="3353" name="Google Shape;3353;p88"/>
          <p:cNvSpPr txBox="1">
            <a:spLocks noGrp="1"/>
          </p:cNvSpPr>
          <p:nvPr>
            <p:ph type="subTitle" idx="5"/>
          </p:nvPr>
        </p:nvSpPr>
        <p:spPr>
          <a:xfrm>
            <a:off x="1946864" y="1825833"/>
            <a:ext cx="6575052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Untuk menghitung besarnya pengaruh antar variabel dengan efek size (direct, indirect dan total effect) hanya sebatas nilai koefisien estimasi saja.</a:t>
            </a:r>
            <a:endParaRPr sz="1600" dirty="0"/>
          </a:p>
        </p:txBody>
      </p:sp>
      <p:sp>
        <p:nvSpPr>
          <p:cNvPr id="3354" name="Google Shape;3354;p88"/>
          <p:cNvSpPr txBox="1">
            <a:spLocks noGrp="1"/>
          </p:cNvSpPr>
          <p:nvPr>
            <p:ph type="subTitle" idx="6"/>
          </p:nvPr>
        </p:nvSpPr>
        <p:spPr>
          <a:xfrm>
            <a:off x="1773287" y="1352471"/>
            <a:ext cx="6725098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ill Sans Nova" panose="020B0602020104020203" pitchFamily="34" charset="0"/>
              </a:rPr>
              <a:t>1. F Square (0.02 Rendah 0.15 Moderat 0.35 Tinggi</a:t>
            </a:r>
            <a:endParaRPr dirty="0">
              <a:latin typeface="Gill Sans Nova" panose="020B0602020104020203" pitchFamily="34" charset="0"/>
            </a:endParaRPr>
          </a:p>
        </p:txBody>
      </p:sp>
      <p:grpSp>
        <p:nvGrpSpPr>
          <p:cNvPr id="3371" name="Google Shape;3371;p88"/>
          <p:cNvGrpSpPr/>
          <p:nvPr/>
        </p:nvGrpSpPr>
        <p:grpSpPr>
          <a:xfrm rot="-486850">
            <a:off x="3820164" y="229486"/>
            <a:ext cx="1503257" cy="315244"/>
            <a:chOff x="1616851" y="4296375"/>
            <a:chExt cx="5910276" cy="311472"/>
          </a:xfrm>
        </p:grpSpPr>
        <p:sp>
          <p:nvSpPr>
            <p:cNvPr id="3372" name="Google Shape;3372;p88"/>
            <p:cNvSpPr/>
            <p:nvPr/>
          </p:nvSpPr>
          <p:spPr>
            <a:xfrm>
              <a:off x="1616851" y="4296375"/>
              <a:ext cx="5910276" cy="3114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8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8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8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8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8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8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9" name="Google Shape;3379;p88"/>
          <p:cNvSpPr/>
          <p:nvPr/>
        </p:nvSpPr>
        <p:spPr>
          <a:xfrm>
            <a:off x="1339701" y="1727443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0" name="Google Shape;3380;p88"/>
          <p:cNvGrpSpPr/>
          <p:nvPr/>
        </p:nvGrpSpPr>
        <p:grpSpPr>
          <a:xfrm>
            <a:off x="1387094" y="2834513"/>
            <a:ext cx="219981" cy="369974"/>
            <a:chOff x="-38109725" y="3955025"/>
            <a:chExt cx="188275" cy="316650"/>
          </a:xfrm>
        </p:grpSpPr>
        <p:sp>
          <p:nvSpPr>
            <p:cNvPr id="3381" name="Google Shape;3381;p88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88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3" name="Google Shape;3383;p88"/>
          <p:cNvGrpSpPr/>
          <p:nvPr/>
        </p:nvGrpSpPr>
        <p:grpSpPr>
          <a:xfrm>
            <a:off x="1310710" y="4038596"/>
            <a:ext cx="372749" cy="241158"/>
            <a:chOff x="-37806500" y="3643030"/>
            <a:chExt cx="319025" cy="206400"/>
          </a:xfrm>
        </p:grpSpPr>
        <p:sp>
          <p:nvSpPr>
            <p:cNvPr id="3384" name="Google Shape;3384;p88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8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B24838A-7883-60B5-B253-E52F0D37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195" y="2520348"/>
            <a:ext cx="3178187" cy="200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60;p70"/>
          <p:cNvGrpSpPr/>
          <p:nvPr/>
        </p:nvGrpSpPr>
        <p:grpSpPr>
          <a:xfrm>
            <a:off x="108454" y="3885424"/>
            <a:ext cx="1888999" cy="901512"/>
            <a:chOff x="150354" y="3784874"/>
            <a:chExt cx="1888999" cy="901512"/>
          </a:xfrm>
        </p:grpSpPr>
        <p:sp>
          <p:nvSpPr>
            <p:cNvPr id="1361" name="Google Shape;1361;p70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0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2250735" y="469292"/>
            <a:ext cx="4551588" cy="4155375"/>
            <a:chOff x="2336049" y="547200"/>
            <a:chExt cx="4380739" cy="3999398"/>
          </a:xfrm>
        </p:grpSpPr>
        <p:grpSp>
          <p:nvGrpSpPr>
            <p:cNvPr id="1364" name="Google Shape;1364;p70"/>
            <p:cNvGrpSpPr/>
            <p:nvPr/>
          </p:nvGrpSpPr>
          <p:grpSpPr>
            <a:xfrm>
              <a:off x="2336049" y="594020"/>
              <a:ext cx="4312282" cy="3952578"/>
              <a:chOff x="2639894" y="635124"/>
              <a:chExt cx="3782040" cy="3782010"/>
            </a:xfrm>
          </p:grpSpPr>
          <p:sp>
            <p:nvSpPr>
              <p:cNvPr id="1365" name="Google Shape;1365;p70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70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70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70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9" name="Google Shape;1369;p70"/>
            <p:cNvGrpSpPr/>
            <p:nvPr/>
          </p:nvGrpSpPr>
          <p:grpSpPr>
            <a:xfrm>
              <a:off x="2404507" y="547200"/>
              <a:ext cx="4312282" cy="3952578"/>
              <a:chOff x="2639894" y="635124"/>
              <a:chExt cx="3782040" cy="3782010"/>
            </a:xfrm>
          </p:grpSpPr>
          <p:sp>
            <p:nvSpPr>
              <p:cNvPr id="1370" name="Google Shape;1370;p70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70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70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70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74" name="Google Shape;1374;p70"/>
          <p:cNvSpPr txBox="1">
            <a:spLocks noGrp="1"/>
          </p:cNvSpPr>
          <p:nvPr>
            <p:ph type="title"/>
          </p:nvPr>
        </p:nvSpPr>
        <p:spPr>
          <a:xfrm flipH="1">
            <a:off x="2603993" y="1045083"/>
            <a:ext cx="3781931" cy="1347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Gill Sans Nova Cond" panose="020F0502020204030204" pitchFamily="34" charset="0"/>
              </a:rPr>
              <a:t>Smart PLS ?</a:t>
            </a:r>
            <a:endParaRPr sz="5400" dirty="0">
              <a:latin typeface="Gill Sans Nova Cond" panose="020F0502020204030204" pitchFamily="34" charset="0"/>
            </a:endParaRPr>
          </a:p>
        </p:txBody>
      </p:sp>
      <p:sp>
        <p:nvSpPr>
          <p:cNvPr id="1376" name="Google Shape;1376;p70"/>
          <p:cNvSpPr txBox="1">
            <a:spLocks noGrp="1"/>
          </p:cNvSpPr>
          <p:nvPr>
            <p:ph type="subTitle" idx="1"/>
          </p:nvPr>
        </p:nvSpPr>
        <p:spPr>
          <a:xfrm>
            <a:off x="2952900" y="2522751"/>
            <a:ext cx="32382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Software </a:t>
            </a:r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SEM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Partial Least Square (PLS). </a:t>
            </a:r>
            <a:endParaRPr dirty="0"/>
          </a:p>
        </p:txBody>
      </p:sp>
      <p:grpSp>
        <p:nvGrpSpPr>
          <p:cNvPr id="1377" name="Google Shape;1377;p70"/>
          <p:cNvGrpSpPr/>
          <p:nvPr/>
        </p:nvGrpSpPr>
        <p:grpSpPr>
          <a:xfrm>
            <a:off x="6745153" y="-79629"/>
            <a:ext cx="2053890" cy="1484300"/>
            <a:chOff x="6745153" y="-79629"/>
            <a:chExt cx="2053890" cy="1484300"/>
          </a:xfrm>
        </p:grpSpPr>
        <p:sp>
          <p:nvSpPr>
            <p:cNvPr id="1378" name="Google Shape;1378;p70"/>
            <p:cNvSpPr/>
            <p:nvPr/>
          </p:nvSpPr>
          <p:spPr>
            <a:xfrm rot="-970786">
              <a:off x="6844212" y="19925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1379" name="Google Shape;1379;p70"/>
            <p:cNvSpPr/>
            <p:nvPr/>
          </p:nvSpPr>
          <p:spPr>
            <a:xfrm rot="-970786">
              <a:off x="6875097" y="15540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</p:grpSp>
      <p:sp>
        <p:nvSpPr>
          <p:cNvPr id="1380" name="Google Shape;1380;p70"/>
          <p:cNvSpPr/>
          <p:nvPr/>
        </p:nvSpPr>
        <p:spPr>
          <a:xfrm rot="53">
            <a:off x="8295277" y="98600"/>
            <a:ext cx="195174" cy="472725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70"/>
          <p:cNvSpPr/>
          <p:nvPr/>
        </p:nvSpPr>
        <p:spPr>
          <a:xfrm rot="-5399939">
            <a:off x="625939" y="4659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70"/>
          <p:cNvSpPr/>
          <p:nvPr/>
        </p:nvSpPr>
        <p:spPr>
          <a:xfrm rot="-5399939">
            <a:off x="625939" y="10078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5" name="Google Shape;3335;p88"/>
          <p:cNvGrpSpPr/>
          <p:nvPr/>
        </p:nvGrpSpPr>
        <p:grpSpPr>
          <a:xfrm flipH="1">
            <a:off x="1534340" y="311487"/>
            <a:ext cx="6196507" cy="994865"/>
            <a:chOff x="3039400" y="303600"/>
            <a:chExt cx="3101156" cy="1214517"/>
          </a:xfrm>
        </p:grpSpPr>
        <p:sp>
          <p:nvSpPr>
            <p:cNvPr id="3336" name="Google Shape;3336;p88"/>
            <p:cNvSpPr/>
            <p:nvPr/>
          </p:nvSpPr>
          <p:spPr>
            <a:xfrm>
              <a:off x="3075441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8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8" name="Google Shape;3338;p88"/>
          <p:cNvGrpSpPr/>
          <p:nvPr/>
        </p:nvGrpSpPr>
        <p:grpSpPr>
          <a:xfrm rot="-28535">
            <a:off x="1233547" y="1514670"/>
            <a:ext cx="527033" cy="3093448"/>
            <a:chOff x="1386956" y="1254611"/>
            <a:chExt cx="527068" cy="3353215"/>
          </a:xfrm>
        </p:grpSpPr>
        <p:grpSp>
          <p:nvGrpSpPr>
            <p:cNvPr id="3339" name="Google Shape;3339;p88"/>
            <p:cNvGrpSpPr/>
            <p:nvPr/>
          </p:nvGrpSpPr>
          <p:grpSpPr>
            <a:xfrm>
              <a:off x="1386956" y="1254611"/>
              <a:ext cx="527068" cy="1167307"/>
              <a:chOff x="1386982" y="1254629"/>
              <a:chExt cx="527068" cy="971541"/>
            </a:xfrm>
          </p:grpSpPr>
          <p:sp>
            <p:nvSpPr>
              <p:cNvPr id="3340" name="Google Shape;3340;p88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88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2" name="Google Shape;3342;p88"/>
            <p:cNvGrpSpPr/>
            <p:nvPr/>
          </p:nvGrpSpPr>
          <p:grpSpPr>
            <a:xfrm>
              <a:off x="1386956" y="2347565"/>
              <a:ext cx="527068" cy="1167307"/>
              <a:chOff x="1386982" y="1254629"/>
              <a:chExt cx="527068" cy="971541"/>
            </a:xfrm>
          </p:grpSpPr>
          <p:sp>
            <p:nvSpPr>
              <p:cNvPr id="3343" name="Google Shape;3343;p88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88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5" name="Google Shape;3345;p88"/>
            <p:cNvGrpSpPr/>
            <p:nvPr/>
          </p:nvGrpSpPr>
          <p:grpSpPr>
            <a:xfrm>
              <a:off x="1386956" y="3440519"/>
              <a:ext cx="527068" cy="1167307"/>
              <a:chOff x="1386982" y="1254629"/>
              <a:chExt cx="527068" cy="971541"/>
            </a:xfrm>
          </p:grpSpPr>
          <p:sp>
            <p:nvSpPr>
              <p:cNvPr id="3346" name="Google Shape;3346;p88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88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0" name="Google Shape;3350;p88"/>
          <p:cNvSpPr txBox="1">
            <a:spLocks noGrp="1"/>
          </p:cNvSpPr>
          <p:nvPr>
            <p:ph type="subTitle" idx="2"/>
          </p:nvPr>
        </p:nvSpPr>
        <p:spPr>
          <a:xfrm>
            <a:off x="1916232" y="4189635"/>
            <a:ext cx="6605683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Besarnya pengaruh seluruh variabel X terhadap variabel Y sebesar 0.666 atau 66,4%. Termasuk pengaruh yang tinggi.</a:t>
            </a:r>
            <a:endParaRPr sz="1600" dirty="0"/>
          </a:p>
        </p:txBody>
      </p:sp>
      <p:sp>
        <p:nvSpPr>
          <p:cNvPr id="3353" name="Google Shape;3353;p88"/>
          <p:cNvSpPr txBox="1">
            <a:spLocks noGrp="1"/>
          </p:cNvSpPr>
          <p:nvPr>
            <p:ph type="subTitle" idx="5"/>
          </p:nvPr>
        </p:nvSpPr>
        <p:spPr>
          <a:xfrm>
            <a:off x="1796735" y="1866777"/>
            <a:ext cx="6847927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Menilai seberapa besar variabel eksogen menjelaskan variabel endogen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Adjusted R Square adalah nilai R Square yang telah dikoreksi berdasarkan standar error dan memberikan gambaran yang lebih kuat dibandingkan R Square.</a:t>
            </a:r>
            <a:endParaRPr sz="1600" dirty="0"/>
          </a:p>
        </p:txBody>
      </p:sp>
      <p:sp>
        <p:nvSpPr>
          <p:cNvPr id="3354" name="Google Shape;3354;p88"/>
          <p:cNvSpPr txBox="1">
            <a:spLocks noGrp="1"/>
          </p:cNvSpPr>
          <p:nvPr>
            <p:ph type="subTitle" idx="6"/>
          </p:nvPr>
        </p:nvSpPr>
        <p:spPr>
          <a:xfrm>
            <a:off x="1773287" y="1352471"/>
            <a:ext cx="6847928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ill Sans Nova" panose="020B0602020104020203" pitchFamily="34" charset="0"/>
              </a:rPr>
              <a:t>2. R Square (0.19 Rendah 0.33 Moderat 0.67 Tinggi</a:t>
            </a:r>
            <a:endParaRPr dirty="0">
              <a:latin typeface="Gill Sans Nova" panose="020B0602020104020203" pitchFamily="34" charset="0"/>
            </a:endParaRPr>
          </a:p>
        </p:txBody>
      </p:sp>
      <p:grpSp>
        <p:nvGrpSpPr>
          <p:cNvPr id="3371" name="Google Shape;3371;p88"/>
          <p:cNvGrpSpPr/>
          <p:nvPr/>
        </p:nvGrpSpPr>
        <p:grpSpPr>
          <a:xfrm rot="-486850">
            <a:off x="3820164" y="229486"/>
            <a:ext cx="1503257" cy="315244"/>
            <a:chOff x="1616851" y="4296375"/>
            <a:chExt cx="5910276" cy="311472"/>
          </a:xfrm>
        </p:grpSpPr>
        <p:sp>
          <p:nvSpPr>
            <p:cNvPr id="3372" name="Google Shape;3372;p88"/>
            <p:cNvSpPr/>
            <p:nvPr/>
          </p:nvSpPr>
          <p:spPr>
            <a:xfrm>
              <a:off x="1616851" y="4296375"/>
              <a:ext cx="5910276" cy="3114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8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8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8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8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8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8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9" name="Google Shape;3379;p88"/>
          <p:cNvSpPr/>
          <p:nvPr/>
        </p:nvSpPr>
        <p:spPr>
          <a:xfrm>
            <a:off x="1339701" y="1727443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0" name="Google Shape;3380;p88"/>
          <p:cNvGrpSpPr/>
          <p:nvPr/>
        </p:nvGrpSpPr>
        <p:grpSpPr>
          <a:xfrm>
            <a:off x="1387094" y="2834513"/>
            <a:ext cx="219981" cy="369974"/>
            <a:chOff x="-38109725" y="3955025"/>
            <a:chExt cx="188275" cy="316650"/>
          </a:xfrm>
        </p:grpSpPr>
        <p:sp>
          <p:nvSpPr>
            <p:cNvPr id="3381" name="Google Shape;3381;p88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88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3" name="Google Shape;3383;p88"/>
          <p:cNvGrpSpPr/>
          <p:nvPr/>
        </p:nvGrpSpPr>
        <p:grpSpPr>
          <a:xfrm>
            <a:off x="1310710" y="4038596"/>
            <a:ext cx="372749" cy="241158"/>
            <a:chOff x="-37806500" y="3643030"/>
            <a:chExt cx="319025" cy="206400"/>
          </a:xfrm>
        </p:grpSpPr>
        <p:sp>
          <p:nvSpPr>
            <p:cNvPr id="3384" name="Google Shape;3384;p88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8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F00D30-2859-1F2B-E35F-0A5F4174E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489" y="3048855"/>
            <a:ext cx="6449325" cy="1038370"/>
          </a:xfrm>
          <a:prstGeom prst="rect">
            <a:avLst/>
          </a:prstGeom>
        </p:spPr>
      </p:pic>
      <p:sp>
        <p:nvSpPr>
          <p:cNvPr id="6" name="Google Shape;3348;p88">
            <a:extLst>
              <a:ext uri="{FF2B5EF4-FFF2-40B4-BE49-F238E27FC236}">
                <a16:creationId xmlns:a16="http://schemas.microsoft.com/office/drawing/2014/main" id="{35BDBB7F-658F-6F20-0378-AA1D9327C4A2}"/>
              </a:ext>
            </a:extLst>
          </p:cNvPr>
          <p:cNvSpPr txBox="1">
            <a:spLocks/>
          </p:cNvSpPr>
          <p:nvPr/>
        </p:nvSpPr>
        <p:spPr>
          <a:xfrm>
            <a:off x="1534342" y="525093"/>
            <a:ext cx="6268915" cy="65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40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nl-NL" sz="2800" dirty="0">
                <a:latin typeface="Gill Sans Nova" panose="020B0602020104020203" pitchFamily="34" charset="0"/>
              </a:rPr>
              <a:t>Evaluasi Kebaikan dan Kecocokan Model</a:t>
            </a:r>
          </a:p>
        </p:txBody>
      </p:sp>
    </p:spTree>
    <p:extLst>
      <p:ext uri="{BB962C8B-B14F-4D97-AF65-F5344CB8AC3E}">
        <p14:creationId xmlns:p14="http://schemas.microsoft.com/office/powerpoint/2010/main" val="20395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5" name="Google Shape;3335;p88"/>
          <p:cNvGrpSpPr/>
          <p:nvPr/>
        </p:nvGrpSpPr>
        <p:grpSpPr>
          <a:xfrm flipH="1">
            <a:off x="1534340" y="311487"/>
            <a:ext cx="6196507" cy="994865"/>
            <a:chOff x="3039400" y="303600"/>
            <a:chExt cx="3101156" cy="1214517"/>
          </a:xfrm>
        </p:grpSpPr>
        <p:sp>
          <p:nvSpPr>
            <p:cNvPr id="3336" name="Google Shape;3336;p88"/>
            <p:cNvSpPr/>
            <p:nvPr/>
          </p:nvSpPr>
          <p:spPr>
            <a:xfrm>
              <a:off x="3075441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8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8" name="Google Shape;3338;p88"/>
          <p:cNvGrpSpPr/>
          <p:nvPr/>
        </p:nvGrpSpPr>
        <p:grpSpPr>
          <a:xfrm rot="-28535">
            <a:off x="1233547" y="1514670"/>
            <a:ext cx="527033" cy="3093448"/>
            <a:chOff x="1386956" y="1254611"/>
            <a:chExt cx="527068" cy="3353215"/>
          </a:xfrm>
        </p:grpSpPr>
        <p:grpSp>
          <p:nvGrpSpPr>
            <p:cNvPr id="3339" name="Google Shape;3339;p88"/>
            <p:cNvGrpSpPr/>
            <p:nvPr/>
          </p:nvGrpSpPr>
          <p:grpSpPr>
            <a:xfrm>
              <a:off x="1386956" y="1254611"/>
              <a:ext cx="527068" cy="1167307"/>
              <a:chOff x="1386982" y="1254629"/>
              <a:chExt cx="527068" cy="971541"/>
            </a:xfrm>
          </p:grpSpPr>
          <p:sp>
            <p:nvSpPr>
              <p:cNvPr id="3340" name="Google Shape;3340;p88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88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2" name="Google Shape;3342;p88"/>
            <p:cNvGrpSpPr/>
            <p:nvPr/>
          </p:nvGrpSpPr>
          <p:grpSpPr>
            <a:xfrm>
              <a:off x="1386956" y="2347565"/>
              <a:ext cx="527068" cy="1167307"/>
              <a:chOff x="1386982" y="1254629"/>
              <a:chExt cx="527068" cy="971541"/>
            </a:xfrm>
          </p:grpSpPr>
          <p:sp>
            <p:nvSpPr>
              <p:cNvPr id="3343" name="Google Shape;3343;p88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88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5" name="Google Shape;3345;p88"/>
            <p:cNvGrpSpPr/>
            <p:nvPr/>
          </p:nvGrpSpPr>
          <p:grpSpPr>
            <a:xfrm>
              <a:off x="1386956" y="3440519"/>
              <a:ext cx="527068" cy="1167307"/>
              <a:chOff x="1386982" y="1254629"/>
              <a:chExt cx="527068" cy="971541"/>
            </a:xfrm>
          </p:grpSpPr>
          <p:sp>
            <p:nvSpPr>
              <p:cNvPr id="3346" name="Google Shape;3346;p88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88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0" name="Google Shape;3350;p88"/>
          <p:cNvSpPr txBox="1">
            <a:spLocks noGrp="1"/>
          </p:cNvSpPr>
          <p:nvPr>
            <p:ph type="subTitle" idx="2"/>
          </p:nvPr>
        </p:nvSpPr>
        <p:spPr>
          <a:xfrm>
            <a:off x="1916232" y="4489891"/>
            <a:ext cx="6605683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Nilai SRMR adalah 0.093, masih acceptable.</a:t>
            </a:r>
            <a:endParaRPr sz="1600" dirty="0"/>
          </a:p>
        </p:txBody>
      </p:sp>
      <p:sp>
        <p:nvSpPr>
          <p:cNvPr id="3353" name="Google Shape;3353;p88"/>
          <p:cNvSpPr txBox="1">
            <a:spLocks noGrp="1"/>
          </p:cNvSpPr>
          <p:nvPr>
            <p:ph type="subTitle" idx="5"/>
          </p:nvPr>
        </p:nvSpPr>
        <p:spPr>
          <a:xfrm>
            <a:off x="1796735" y="1730297"/>
            <a:ext cx="5268636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Model FIT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Perbedaan antara korelasi yang diamati dan model matriks korelasi tersirat. </a:t>
            </a:r>
          </a:p>
        </p:txBody>
      </p:sp>
      <p:sp>
        <p:nvSpPr>
          <p:cNvPr id="3354" name="Google Shape;3354;p88"/>
          <p:cNvSpPr txBox="1">
            <a:spLocks noGrp="1"/>
          </p:cNvSpPr>
          <p:nvPr>
            <p:ph type="subTitle" idx="6"/>
          </p:nvPr>
        </p:nvSpPr>
        <p:spPr>
          <a:xfrm>
            <a:off x="1664102" y="1352471"/>
            <a:ext cx="7175476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Gill Sans Nova" panose="020B0602020104020203" pitchFamily="34" charset="0"/>
              </a:rPr>
              <a:t>3. SRMR &lt; 0.08 (Hair, 2021) atau SRMR &lt; 0.10 (Karin Schemmeleh, 2003)</a:t>
            </a:r>
            <a:endParaRPr sz="1800" dirty="0">
              <a:latin typeface="Gill Sans Nova" panose="020B0602020104020203" pitchFamily="34" charset="0"/>
            </a:endParaRPr>
          </a:p>
        </p:txBody>
      </p:sp>
      <p:grpSp>
        <p:nvGrpSpPr>
          <p:cNvPr id="3371" name="Google Shape;3371;p88"/>
          <p:cNvGrpSpPr/>
          <p:nvPr/>
        </p:nvGrpSpPr>
        <p:grpSpPr>
          <a:xfrm rot="-486850">
            <a:off x="3820164" y="229486"/>
            <a:ext cx="1503257" cy="315244"/>
            <a:chOff x="1616851" y="4296375"/>
            <a:chExt cx="5910276" cy="311472"/>
          </a:xfrm>
        </p:grpSpPr>
        <p:sp>
          <p:nvSpPr>
            <p:cNvPr id="3372" name="Google Shape;3372;p88"/>
            <p:cNvSpPr/>
            <p:nvPr/>
          </p:nvSpPr>
          <p:spPr>
            <a:xfrm>
              <a:off x="1616851" y="4296375"/>
              <a:ext cx="5910276" cy="3114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8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8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8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8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8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8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9" name="Google Shape;3379;p88"/>
          <p:cNvSpPr/>
          <p:nvPr/>
        </p:nvSpPr>
        <p:spPr>
          <a:xfrm>
            <a:off x="1339701" y="1727443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0" name="Google Shape;3380;p88"/>
          <p:cNvGrpSpPr/>
          <p:nvPr/>
        </p:nvGrpSpPr>
        <p:grpSpPr>
          <a:xfrm>
            <a:off x="1387094" y="2834513"/>
            <a:ext cx="219981" cy="369974"/>
            <a:chOff x="-38109725" y="3955025"/>
            <a:chExt cx="188275" cy="316650"/>
          </a:xfrm>
        </p:grpSpPr>
        <p:sp>
          <p:nvSpPr>
            <p:cNvPr id="3381" name="Google Shape;3381;p88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88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3" name="Google Shape;3383;p88"/>
          <p:cNvGrpSpPr/>
          <p:nvPr/>
        </p:nvGrpSpPr>
        <p:grpSpPr>
          <a:xfrm>
            <a:off x="1310710" y="4038596"/>
            <a:ext cx="372749" cy="241158"/>
            <a:chOff x="-37806500" y="3643030"/>
            <a:chExt cx="319025" cy="206400"/>
          </a:xfrm>
        </p:grpSpPr>
        <p:sp>
          <p:nvSpPr>
            <p:cNvPr id="3384" name="Google Shape;3384;p88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8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348;p88">
            <a:extLst>
              <a:ext uri="{FF2B5EF4-FFF2-40B4-BE49-F238E27FC236}">
                <a16:creationId xmlns:a16="http://schemas.microsoft.com/office/drawing/2014/main" id="{35BDBB7F-658F-6F20-0378-AA1D9327C4A2}"/>
              </a:ext>
            </a:extLst>
          </p:cNvPr>
          <p:cNvSpPr txBox="1">
            <a:spLocks/>
          </p:cNvSpPr>
          <p:nvPr/>
        </p:nvSpPr>
        <p:spPr>
          <a:xfrm>
            <a:off x="1534342" y="525093"/>
            <a:ext cx="6268915" cy="65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40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 Hotel"/>
              <a:buNone/>
              <a:defRPr sz="36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nl-NL" sz="2800" dirty="0">
                <a:latin typeface="Gill Sans Nova" panose="020B0602020104020203" pitchFamily="34" charset="0"/>
              </a:rPr>
              <a:t>Evaluasi Kebaikan dan Kecocokan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E4B9B-00E7-57EC-DD78-D0A5FEA3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57" y="2501382"/>
            <a:ext cx="4572000" cy="1978143"/>
          </a:xfrm>
          <a:prstGeom prst="rect">
            <a:avLst/>
          </a:prstGeom>
        </p:spPr>
      </p:pic>
      <p:sp>
        <p:nvSpPr>
          <p:cNvPr id="5" name="Google Shape;3353;p88">
            <a:extLst>
              <a:ext uri="{FF2B5EF4-FFF2-40B4-BE49-F238E27FC236}">
                <a16:creationId xmlns:a16="http://schemas.microsoft.com/office/drawing/2014/main" id="{2A80272F-22D2-4978-C917-284CAB5DC350}"/>
              </a:ext>
            </a:extLst>
          </p:cNvPr>
          <p:cNvSpPr txBox="1">
            <a:spLocks/>
          </p:cNvSpPr>
          <p:nvPr/>
        </p:nvSpPr>
        <p:spPr>
          <a:xfrm>
            <a:off x="1826303" y="2565087"/>
            <a:ext cx="2336369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dika"/>
              <a:buNone/>
              <a:defRPr sz="14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0" indent="0"/>
            <a:r>
              <a:rPr lang="sv-SE" sz="1600" dirty="0"/>
              <a:t>Menilai rata-rata besar perbedaan antara korelasi yang diamati dan yang diharapkan sebagai ukuran mutlak kriteria (model) yang sesuai.</a:t>
            </a:r>
          </a:p>
        </p:txBody>
      </p:sp>
    </p:spTree>
    <p:extLst>
      <p:ext uri="{BB962C8B-B14F-4D97-AF65-F5344CB8AC3E}">
        <p14:creationId xmlns:p14="http://schemas.microsoft.com/office/powerpoint/2010/main" val="34362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73"/>
          <p:cNvGrpSpPr/>
          <p:nvPr/>
        </p:nvGrpSpPr>
        <p:grpSpPr>
          <a:xfrm rot="-40568">
            <a:off x="4607659" y="137144"/>
            <a:ext cx="3128945" cy="1214480"/>
            <a:chOff x="2975475" y="303600"/>
            <a:chExt cx="3129040" cy="1214517"/>
          </a:xfrm>
        </p:grpSpPr>
        <p:sp>
          <p:nvSpPr>
            <p:cNvPr id="1498" name="Google Shape;1498;p73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3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" name="Google Shape;1500;p73"/>
          <p:cNvGrpSpPr/>
          <p:nvPr/>
        </p:nvGrpSpPr>
        <p:grpSpPr>
          <a:xfrm>
            <a:off x="5827068" y="58668"/>
            <a:ext cx="754247" cy="310725"/>
            <a:chOff x="-2417150" y="1571850"/>
            <a:chExt cx="1347351" cy="310725"/>
          </a:xfrm>
        </p:grpSpPr>
        <p:sp>
          <p:nvSpPr>
            <p:cNvPr id="1501" name="Google Shape;1501;p73"/>
            <p:cNvSpPr/>
            <p:nvPr/>
          </p:nvSpPr>
          <p:spPr>
            <a:xfrm>
              <a:off x="-2382169" y="1613909"/>
              <a:ext cx="1262103" cy="218808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3"/>
            <p:cNvSpPr/>
            <p:nvPr/>
          </p:nvSpPr>
          <p:spPr>
            <a:xfrm>
              <a:off x="-2417150" y="1838259"/>
              <a:ext cx="1343248" cy="44316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3"/>
            <p:cNvSpPr/>
            <p:nvPr/>
          </p:nvSpPr>
          <p:spPr>
            <a:xfrm>
              <a:off x="-2398480" y="1571850"/>
              <a:ext cx="1328681" cy="41546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3"/>
            <p:cNvSpPr/>
            <p:nvPr/>
          </p:nvSpPr>
          <p:spPr>
            <a:xfrm>
              <a:off x="-2382681" y="1593700"/>
              <a:ext cx="1282518" cy="41854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3"/>
            <p:cNvSpPr/>
            <p:nvPr/>
          </p:nvSpPr>
          <p:spPr>
            <a:xfrm>
              <a:off x="-2396120" y="1820102"/>
              <a:ext cx="1288365" cy="32621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7" name="Google Shape;1507;p73"/>
          <p:cNvSpPr txBox="1">
            <a:spLocks noGrp="1"/>
          </p:cNvSpPr>
          <p:nvPr>
            <p:ph type="title"/>
          </p:nvPr>
        </p:nvSpPr>
        <p:spPr>
          <a:xfrm>
            <a:off x="4674255" y="429426"/>
            <a:ext cx="3323331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Masalah Penelitian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53722-3BAF-C9AC-4AE2-C5E938B0EAFC}"/>
              </a:ext>
            </a:extLst>
          </p:cNvPr>
          <p:cNvSpPr txBox="1"/>
          <p:nvPr/>
        </p:nvSpPr>
        <p:spPr>
          <a:xfrm>
            <a:off x="1050879" y="1536952"/>
            <a:ext cx="70422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Tentunya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saat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para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peneliti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melakukan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analisis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SEM pada PLS,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terkadang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menemui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kasus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bahwa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tidak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memenuhi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syarat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validitas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dan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relibilitas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.</a:t>
            </a:r>
          </a:p>
          <a:p>
            <a:pPr algn="just"/>
            <a:endParaRPr lang="en-ID" sz="1600" dirty="0">
              <a:solidFill>
                <a:schemeClr val="bg2"/>
              </a:solidFill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Konsekuensi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yang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dapat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diambil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adalah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melakukan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pemodelan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baru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yaitu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mengeluarkan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indikator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yang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tidak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valid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baik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secara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convergen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maupun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diskriminan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atau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divergen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. Lalu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kemudian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menggantinya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dengan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indikator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lainnya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atau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dibiarkan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saja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tanpa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ada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penggantian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indikator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lain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selama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jumlah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indikator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dalam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setiap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variabel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latent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masih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lebih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dari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atau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sama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dengan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3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indikator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.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Itu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semua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dikembalikan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pada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konsep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model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struktural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yang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diusung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 oleh </a:t>
            </a:r>
            <a:r>
              <a:rPr lang="en-ID" sz="1600" dirty="0" err="1">
                <a:solidFill>
                  <a:schemeClr val="bg2"/>
                </a:solidFill>
                <a:cs typeface="Arial" pitchFamily="34" charset="0"/>
              </a:rPr>
              <a:t>peneliti</a:t>
            </a:r>
            <a:r>
              <a:rPr lang="en-ID" sz="1600" dirty="0">
                <a:solidFill>
                  <a:schemeClr val="bg2"/>
                </a:solidFill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78"/>
          <p:cNvSpPr/>
          <p:nvPr/>
        </p:nvSpPr>
        <p:spPr>
          <a:xfrm>
            <a:off x="905800" y="530425"/>
            <a:ext cx="7313100" cy="407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3" name="Google Shape;2143;p78"/>
          <p:cNvPicPr preferRelativeResize="0"/>
          <p:nvPr/>
        </p:nvPicPr>
        <p:blipFill rotWithShape="1">
          <a:blip r:embed="rId3">
            <a:alphaModFix/>
          </a:blip>
          <a:srcRect t="1895" b="1895"/>
          <a:stretch/>
        </p:blipFill>
        <p:spPr>
          <a:xfrm>
            <a:off x="1041625" y="666325"/>
            <a:ext cx="7041374" cy="3810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4" name="Google Shape;2144;p78"/>
          <p:cNvGrpSpPr/>
          <p:nvPr/>
        </p:nvGrpSpPr>
        <p:grpSpPr>
          <a:xfrm>
            <a:off x="746801" y="405400"/>
            <a:ext cx="3790678" cy="2227543"/>
            <a:chOff x="746801" y="405400"/>
            <a:chExt cx="3790678" cy="2227543"/>
          </a:xfrm>
        </p:grpSpPr>
        <p:sp>
          <p:nvSpPr>
            <p:cNvPr id="2145" name="Google Shape;2145;p78"/>
            <p:cNvSpPr/>
            <p:nvPr/>
          </p:nvSpPr>
          <p:spPr>
            <a:xfrm rot="5400000">
              <a:off x="1510831" y="-337605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8"/>
            <p:cNvSpPr/>
            <p:nvPr/>
          </p:nvSpPr>
          <p:spPr>
            <a:xfrm rot="5400000">
              <a:off x="1566931" y="-358630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8"/>
            <p:cNvSpPr/>
            <p:nvPr/>
          </p:nvSpPr>
          <p:spPr>
            <a:xfrm rot="5400000">
              <a:off x="1802249" y="-199430"/>
              <a:ext cx="1725846" cy="3416556"/>
            </a:xfrm>
            <a:custGeom>
              <a:avLst/>
              <a:gdLst/>
              <a:ahLst/>
              <a:cxnLst/>
              <a:rect l="l" t="t" r="r" b="b"/>
              <a:pathLst>
                <a:path w="4962" h="9216" extrusionOk="0">
                  <a:moveTo>
                    <a:pt x="1" y="1"/>
                  </a:moveTo>
                  <a:lnTo>
                    <a:pt x="1" y="9216"/>
                  </a:lnTo>
                  <a:lnTo>
                    <a:pt x="4961" y="9216"/>
                  </a:lnTo>
                  <a:lnTo>
                    <a:pt x="4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8"/>
            <p:cNvSpPr/>
            <p:nvPr/>
          </p:nvSpPr>
          <p:spPr>
            <a:xfrm rot="5400000">
              <a:off x="1791493" y="-211619"/>
              <a:ext cx="1749080" cy="3440969"/>
            </a:xfrm>
            <a:custGeom>
              <a:avLst/>
              <a:gdLst/>
              <a:ahLst/>
              <a:cxnLst/>
              <a:rect l="l" t="t" r="r" b="b"/>
              <a:pathLst>
                <a:path w="4346" h="8550" extrusionOk="0">
                  <a:moveTo>
                    <a:pt x="4271" y="69"/>
                  </a:moveTo>
                  <a:lnTo>
                    <a:pt x="4271" y="8481"/>
                  </a:lnTo>
                  <a:lnTo>
                    <a:pt x="74" y="8481"/>
                  </a:lnTo>
                  <a:lnTo>
                    <a:pt x="74" y="69"/>
                  </a:lnTo>
                  <a:close/>
                  <a:moveTo>
                    <a:pt x="0" y="1"/>
                  </a:moveTo>
                  <a:lnTo>
                    <a:pt x="0" y="8549"/>
                  </a:lnTo>
                  <a:lnTo>
                    <a:pt x="4345" y="8549"/>
                  </a:lnTo>
                  <a:lnTo>
                    <a:pt x="43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9" name="Google Shape;2149;p78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78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78"/>
          <p:cNvSpPr txBox="1">
            <a:spLocks noGrp="1"/>
          </p:cNvSpPr>
          <p:nvPr>
            <p:ph type="title"/>
          </p:nvPr>
        </p:nvSpPr>
        <p:spPr>
          <a:xfrm>
            <a:off x="1101383" y="794679"/>
            <a:ext cx="3129300" cy="1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Terimakasih</a:t>
            </a:r>
            <a:br>
              <a:rPr lang="en" dirty="0"/>
            </a:br>
            <a:r>
              <a:rPr lang="en" dirty="0">
                <a:sym typeface="Wingdings" panose="05000000000000000000" pitchFamily="2" charset="2"/>
              </a:rPr>
              <a:t></a:t>
            </a:r>
            <a:endParaRPr dirty="0"/>
          </a:p>
        </p:txBody>
      </p:sp>
      <p:grpSp>
        <p:nvGrpSpPr>
          <p:cNvPr id="2152" name="Google Shape;2152;p78"/>
          <p:cNvGrpSpPr/>
          <p:nvPr/>
        </p:nvGrpSpPr>
        <p:grpSpPr>
          <a:xfrm rot="-3538932">
            <a:off x="6767500" y="3775102"/>
            <a:ext cx="1888983" cy="901504"/>
            <a:chOff x="150354" y="3784874"/>
            <a:chExt cx="1888999" cy="901512"/>
          </a:xfrm>
        </p:grpSpPr>
        <p:sp>
          <p:nvSpPr>
            <p:cNvPr id="2153" name="Google Shape;2153;p78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8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5" name="Google Shape;2155;p78"/>
          <p:cNvGrpSpPr/>
          <p:nvPr/>
        </p:nvGrpSpPr>
        <p:grpSpPr>
          <a:xfrm>
            <a:off x="785219" y="406459"/>
            <a:ext cx="7560671" cy="4318802"/>
            <a:chOff x="785219" y="406459"/>
            <a:chExt cx="7560671" cy="4318802"/>
          </a:xfrm>
        </p:grpSpPr>
        <p:sp>
          <p:nvSpPr>
            <p:cNvPr id="2156" name="Google Shape;2156;p78"/>
            <p:cNvSpPr/>
            <p:nvPr/>
          </p:nvSpPr>
          <p:spPr>
            <a:xfrm rot="5400000">
              <a:off x="7747753" y="405981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8"/>
            <p:cNvSpPr/>
            <p:nvPr/>
          </p:nvSpPr>
          <p:spPr>
            <a:xfrm rot="-5400000">
              <a:off x="785698" y="4127124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oogle Shape;1029;p66"/>
          <p:cNvGrpSpPr/>
          <p:nvPr/>
        </p:nvGrpSpPr>
        <p:grpSpPr>
          <a:xfrm>
            <a:off x="1042602" y="946940"/>
            <a:ext cx="6999018" cy="3249620"/>
            <a:chOff x="1042594" y="972682"/>
            <a:chExt cx="6999018" cy="3250920"/>
          </a:xfrm>
        </p:grpSpPr>
        <p:grpSp>
          <p:nvGrpSpPr>
            <p:cNvPr id="1030" name="Google Shape;1030;p66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1031" name="Google Shape;1031;p66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1032" name="Google Shape;1032;p66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66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66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66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66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66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66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66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66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66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66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66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66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66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66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66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66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66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50" name="Google Shape;1050;p66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1051" name="Google Shape;1051;p66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66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66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66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66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66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66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66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66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66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66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66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66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66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66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66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66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66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9" name="Google Shape;1069;p66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1070" name="Google Shape;1070;p66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66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2" name="Google Shape;1072;p66"/>
          <p:cNvSpPr/>
          <p:nvPr/>
        </p:nvSpPr>
        <p:spPr>
          <a:xfrm rot="162525">
            <a:off x="7093462" y="337852"/>
            <a:ext cx="1409449" cy="533803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2"/>
                </a:solidFill>
                <a:latin typeface="Gill Sans Nova Cond Ultra Bold" panose="020F0502020204030204" pitchFamily="34" charset="0"/>
                <a:ea typeface="Grand Hotel"/>
                <a:cs typeface="Grand Hotel"/>
                <a:sym typeface="Grand Hotel"/>
              </a:rPr>
              <a:t>SEM?</a:t>
            </a:r>
            <a:endParaRPr sz="2800" dirty="0">
              <a:solidFill>
                <a:schemeClr val="bg2"/>
              </a:solidFill>
              <a:latin typeface="Gill Sans Nova Cond Ultra Bold" panose="020F0502020204030204" pitchFamily="34" charset="0"/>
              <a:ea typeface="Grand Hotel"/>
              <a:cs typeface="Grand Hotel"/>
              <a:sym typeface="Grand Hotel"/>
            </a:endParaRPr>
          </a:p>
        </p:txBody>
      </p:sp>
      <p:sp>
        <p:nvSpPr>
          <p:cNvPr id="1073" name="Google Shape;1073;p66"/>
          <p:cNvSpPr txBox="1">
            <a:spLocks noGrp="1"/>
          </p:cNvSpPr>
          <p:nvPr>
            <p:ph type="title"/>
          </p:nvPr>
        </p:nvSpPr>
        <p:spPr>
          <a:xfrm>
            <a:off x="1211564" y="1181623"/>
            <a:ext cx="6701069" cy="579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Gill Sans Nova Cond" panose="020F0502020204030204" pitchFamily="34" charset="0"/>
              </a:rPr>
              <a:t>Structural Equation Modeling</a:t>
            </a:r>
            <a:endParaRPr sz="3600" b="1" dirty="0">
              <a:latin typeface="Gill Sans Nova Cond" panose="020F0502020204030204" pitchFamily="34" charset="0"/>
            </a:endParaRPr>
          </a:p>
        </p:txBody>
      </p:sp>
      <p:grpSp>
        <p:nvGrpSpPr>
          <p:cNvPr id="1075" name="Google Shape;1075;p66"/>
          <p:cNvGrpSpPr/>
          <p:nvPr/>
        </p:nvGrpSpPr>
        <p:grpSpPr>
          <a:xfrm>
            <a:off x="796759" y="117033"/>
            <a:ext cx="1318090" cy="689551"/>
            <a:chOff x="796759" y="117033"/>
            <a:chExt cx="1318090" cy="689551"/>
          </a:xfrm>
        </p:grpSpPr>
        <p:grpSp>
          <p:nvGrpSpPr>
            <p:cNvPr id="1076" name="Google Shape;1076;p66"/>
            <p:cNvGrpSpPr/>
            <p:nvPr/>
          </p:nvGrpSpPr>
          <p:grpSpPr>
            <a:xfrm>
              <a:off x="1580991" y="366032"/>
              <a:ext cx="533858" cy="339242"/>
              <a:chOff x="7895966" y="801057"/>
              <a:chExt cx="533858" cy="339242"/>
            </a:xfrm>
          </p:grpSpPr>
          <p:sp>
            <p:nvSpPr>
              <p:cNvPr id="1077" name="Google Shape;1077;p66"/>
              <p:cNvSpPr/>
              <p:nvPr/>
            </p:nvSpPr>
            <p:spPr>
              <a:xfrm>
                <a:off x="7895966" y="83630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66"/>
              <p:cNvSpPr/>
              <p:nvPr/>
            </p:nvSpPr>
            <p:spPr>
              <a:xfrm>
                <a:off x="7917097" y="80105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66"/>
            <p:cNvGrpSpPr/>
            <p:nvPr/>
          </p:nvGrpSpPr>
          <p:grpSpPr>
            <a:xfrm>
              <a:off x="796759" y="117033"/>
              <a:ext cx="715877" cy="689551"/>
              <a:chOff x="7110870" y="560376"/>
              <a:chExt cx="579846" cy="558567"/>
            </a:xfrm>
          </p:grpSpPr>
          <p:sp>
            <p:nvSpPr>
              <p:cNvPr id="1080" name="Google Shape;1080;p66"/>
              <p:cNvSpPr/>
              <p:nvPr/>
            </p:nvSpPr>
            <p:spPr>
              <a:xfrm>
                <a:off x="7110870" y="595630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66"/>
              <p:cNvSpPr/>
              <p:nvPr/>
            </p:nvSpPr>
            <p:spPr>
              <a:xfrm>
                <a:off x="7130949" y="560376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1020;p65">
            <a:extLst>
              <a:ext uri="{FF2B5EF4-FFF2-40B4-BE49-F238E27FC236}">
                <a16:creationId xmlns:a16="http://schemas.microsoft.com/office/drawing/2014/main" id="{7AE7487A-3A80-632A-E479-A42D78DB20E5}"/>
              </a:ext>
            </a:extLst>
          </p:cNvPr>
          <p:cNvSpPr txBox="1">
            <a:spLocks/>
          </p:cNvSpPr>
          <p:nvPr/>
        </p:nvSpPr>
        <p:spPr>
          <a:xfrm>
            <a:off x="1296535" y="1951632"/>
            <a:ext cx="6663592" cy="158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0" indent="0"/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statistik</a:t>
            </a:r>
            <a:r>
              <a:rPr lang="en-US" sz="1800" dirty="0"/>
              <a:t> </a:t>
            </a:r>
            <a:r>
              <a:rPr lang="en-US" sz="1800" dirty="0" err="1"/>
              <a:t>multivariat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regresi</a:t>
            </a:r>
            <a:r>
              <a:rPr lang="en-US" sz="1800" dirty="0"/>
              <a:t> dan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.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 err="1"/>
              <a:t>Gabungan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regresi</a:t>
            </a:r>
            <a:r>
              <a:rPr lang="en-US" sz="1800" dirty="0"/>
              <a:t> dan </a:t>
            </a:r>
            <a:r>
              <a:rPr lang="en-US" sz="1800" dirty="0" err="1"/>
              <a:t>analisis</a:t>
            </a:r>
            <a:r>
              <a:rPr lang="en-US" sz="1800" dirty="0"/>
              <a:t> factor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SEM </a:t>
            </a:r>
            <a:r>
              <a:rPr lang="en-US" sz="1800" dirty="0" err="1"/>
              <a:t>dibangun</a:t>
            </a:r>
            <a:r>
              <a:rPr lang="en-US" sz="1800" dirty="0"/>
              <a:t> oleh model </a:t>
            </a:r>
            <a:r>
              <a:rPr lang="en-US" sz="1800" dirty="0" err="1"/>
              <a:t>pengukuran</a:t>
            </a:r>
            <a:r>
              <a:rPr lang="en-US" sz="1800" dirty="0"/>
              <a:t> dan model structural.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67"/>
          <p:cNvGrpSpPr/>
          <p:nvPr/>
        </p:nvGrpSpPr>
        <p:grpSpPr>
          <a:xfrm>
            <a:off x="2513514" y="-286603"/>
            <a:ext cx="6848850" cy="6432047"/>
            <a:chOff x="2634225" y="2645431"/>
            <a:chExt cx="3875431" cy="2083403"/>
          </a:xfrm>
        </p:grpSpPr>
        <p:grpSp>
          <p:nvGrpSpPr>
            <p:cNvPr id="1087" name="Google Shape;1087;p67"/>
            <p:cNvGrpSpPr/>
            <p:nvPr/>
          </p:nvGrpSpPr>
          <p:grpSpPr>
            <a:xfrm rot="233258">
              <a:off x="2691170" y="2800550"/>
              <a:ext cx="3693458" cy="1805153"/>
              <a:chOff x="4694975" y="2307550"/>
              <a:chExt cx="3693454" cy="1805151"/>
            </a:xfrm>
          </p:grpSpPr>
          <p:sp>
            <p:nvSpPr>
              <p:cNvPr id="1088" name="Google Shape;1088;p67"/>
              <p:cNvSpPr/>
              <p:nvPr/>
            </p:nvSpPr>
            <p:spPr>
              <a:xfrm>
                <a:off x="4694975" y="2307550"/>
                <a:ext cx="3693454" cy="115125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67"/>
              <p:cNvSpPr/>
              <p:nvPr/>
            </p:nvSpPr>
            <p:spPr>
              <a:xfrm>
                <a:off x="4694975" y="2961448"/>
                <a:ext cx="3693454" cy="115125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0" name="Google Shape;1090;p67"/>
            <p:cNvGrpSpPr/>
            <p:nvPr/>
          </p:nvGrpSpPr>
          <p:grpSpPr>
            <a:xfrm rot="233258">
              <a:off x="2759252" y="2768562"/>
              <a:ext cx="3693458" cy="1805153"/>
              <a:chOff x="4694975" y="2307550"/>
              <a:chExt cx="3693454" cy="1805151"/>
            </a:xfrm>
          </p:grpSpPr>
          <p:sp>
            <p:nvSpPr>
              <p:cNvPr id="1091" name="Google Shape;1091;p67"/>
              <p:cNvSpPr/>
              <p:nvPr/>
            </p:nvSpPr>
            <p:spPr>
              <a:xfrm>
                <a:off x="4694975" y="2307550"/>
                <a:ext cx="3693454" cy="115125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67"/>
              <p:cNvSpPr/>
              <p:nvPr/>
            </p:nvSpPr>
            <p:spPr>
              <a:xfrm>
                <a:off x="4694975" y="2961448"/>
                <a:ext cx="3693454" cy="115125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4" name="Google Shape;1094;p67"/>
          <p:cNvSpPr txBox="1">
            <a:spLocks noGrp="1"/>
          </p:cNvSpPr>
          <p:nvPr>
            <p:ph type="subTitle" idx="1"/>
          </p:nvPr>
        </p:nvSpPr>
        <p:spPr>
          <a:xfrm>
            <a:off x="2862104" y="765821"/>
            <a:ext cx="6104476" cy="16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1800" dirty="0"/>
              <a:t>S</a:t>
            </a:r>
            <a:r>
              <a:rPr lang="en" sz="1800" dirty="0"/>
              <a:t>uatu teknik statistik multivariat untuk menangani banyak variabel respon serta variabel eksplanatori.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1800" dirty="0"/>
              <a:t>A</a:t>
            </a:r>
            <a:r>
              <a:rPr lang="en" sz="1800" dirty="0"/>
              <a:t>lternatif untuk metode analisis regresi berganda dan regresi komponen utama karena bersifat lebih robust atau kebal.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1800" dirty="0"/>
              <a:t>R</a:t>
            </a:r>
            <a:r>
              <a:rPr lang="en" sz="1800" dirty="0"/>
              <a:t>obust artinya parameter model tidak banyak berubah ketika sampel baru diambil dari total populasi. (Geladi dan Kowalski, 1986)</a:t>
            </a:r>
            <a:endParaRPr sz="1800" dirty="0"/>
          </a:p>
        </p:txBody>
      </p:sp>
      <p:grpSp>
        <p:nvGrpSpPr>
          <p:cNvPr id="1095" name="Google Shape;1095;p67"/>
          <p:cNvGrpSpPr/>
          <p:nvPr/>
        </p:nvGrpSpPr>
        <p:grpSpPr>
          <a:xfrm rot="-942322">
            <a:off x="2307694" y="-121056"/>
            <a:ext cx="1383692" cy="814828"/>
            <a:chOff x="2025063" y="2418784"/>
            <a:chExt cx="1383644" cy="814800"/>
          </a:xfrm>
        </p:grpSpPr>
        <p:sp>
          <p:nvSpPr>
            <p:cNvPr id="1096" name="Google Shape;1096;p67"/>
            <p:cNvSpPr/>
            <p:nvPr/>
          </p:nvSpPr>
          <p:spPr>
            <a:xfrm rot="-1451879">
              <a:off x="2018002" y="2693600"/>
              <a:ext cx="1397767" cy="265168"/>
            </a:xfrm>
            <a:custGeom>
              <a:avLst/>
              <a:gdLst/>
              <a:ahLst/>
              <a:cxnLst/>
              <a:rect l="l" t="t" r="r" b="b"/>
              <a:pathLst>
                <a:path w="13784" h="2615" extrusionOk="0">
                  <a:moveTo>
                    <a:pt x="138" y="1"/>
                  </a:moveTo>
                  <a:cubicBezTo>
                    <a:pt x="143" y="40"/>
                    <a:pt x="138" y="75"/>
                    <a:pt x="126" y="103"/>
                  </a:cubicBezTo>
                  <a:cubicBezTo>
                    <a:pt x="98" y="143"/>
                    <a:pt x="69" y="114"/>
                    <a:pt x="64" y="171"/>
                  </a:cubicBezTo>
                  <a:cubicBezTo>
                    <a:pt x="64" y="200"/>
                    <a:pt x="58" y="228"/>
                    <a:pt x="47" y="257"/>
                  </a:cubicBezTo>
                  <a:cubicBezTo>
                    <a:pt x="41" y="280"/>
                    <a:pt x="12" y="337"/>
                    <a:pt x="24" y="359"/>
                  </a:cubicBezTo>
                  <a:cubicBezTo>
                    <a:pt x="35" y="382"/>
                    <a:pt x="109" y="388"/>
                    <a:pt x="132" y="411"/>
                  </a:cubicBezTo>
                  <a:cubicBezTo>
                    <a:pt x="200" y="485"/>
                    <a:pt x="75" y="519"/>
                    <a:pt x="58" y="576"/>
                  </a:cubicBezTo>
                  <a:cubicBezTo>
                    <a:pt x="52" y="638"/>
                    <a:pt x="75" y="707"/>
                    <a:pt x="121" y="752"/>
                  </a:cubicBezTo>
                  <a:cubicBezTo>
                    <a:pt x="166" y="809"/>
                    <a:pt x="269" y="843"/>
                    <a:pt x="200" y="917"/>
                  </a:cubicBezTo>
                  <a:cubicBezTo>
                    <a:pt x="178" y="940"/>
                    <a:pt x="155" y="946"/>
                    <a:pt x="143" y="980"/>
                  </a:cubicBezTo>
                  <a:cubicBezTo>
                    <a:pt x="138" y="1014"/>
                    <a:pt x="138" y="1043"/>
                    <a:pt x="143" y="1077"/>
                  </a:cubicBezTo>
                  <a:cubicBezTo>
                    <a:pt x="149" y="1122"/>
                    <a:pt x="172" y="1168"/>
                    <a:pt x="206" y="1197"/>
                  </a:cubicBezTo>
                  <a:cubicBezTo>
                    <a:pt x="234" y="1225"/>
                    <a:pt x="274" y="1231"/>
                    <a:pt x="269" y="1282"/>
                  </a:cubicBezTo>
                  <a:cubicBezTo>
                    <a:pt x="263" y="1328"/>
                    <a:pt x="189" y="1356"/>
                    <a:pt x="172" y="1407"/>
                  </a:cubicBezTo>
                  <a:cubicBezTo>
                    <a:pt x="160" y="1441"/>
                    <a:pt x="160" y="1476"/>
                    <a:pt x="172" y="1510"/>
                  </a:cubicBezTo>
                  <a:cubicBezTo>
                    <a:pt x="183" y="1550"/>
                    <a:pt x="257" y="1578"/>
                    <a:pt x="252" y="1618"/>
                  </a:cubicBezTo>
                  <a:cubicBezTo>
                    <a:pt x="252" y="1658"/>
                    <a:pt x="149" y="1698"/>
                    <a:pt x="126" y="1738"/>
                  </a:cubicBezTo>
                  <a:cubicBezTo>
                    <a:pt x="103" y="1777"/>
                    <a:pt x="92" y="1817"/>
                    <a:pt x="81" y="1857"/>
                  </a:cubicBezTo>
                  <a:cubicBezTo>
                    <a:pt x="69" y="1886"/>
                    <a:pt x="47" y="1926"/>
                    <a:pt x="58" y="1960"/>
                  </a:cubicBezTo>
                  <a:cubicBezTo>
                    <a:pt x="81" y="2022"/>
                    <a:pt x="212" y="2028"/>
                    <a:pt x="223" y="2108"/>
                  </a:cubicBezTo>
                  <a:cubicBezTo>
                    <a:pt x="240" y="2165"/>
                    <a:pt x="172" y="2159"/>
                    <a:pt x="121" y="2176"/>
                  </a:cubicBezTo>
                  <a:cubicBezTo>
                    <a:pt x="47" y="2205"/>
                    <a:pt x="41" y="2239"/>
                    <a:pt x="41" y="2318"/>
                  </a:cubicBezTo>
                  <a:cubicBezTo>
                    <a:pt x="35" y="2415"/>
                    <a:pt x="12" y="2518"/>
                    <a:pt x="1" y="2615"/>
                  </a:cubicBezTo>
                  <a:lnTo>
                    <a:pt x="13709" y="2615"/>
                  </a:lnTo>
                  <a:cubicBezTo>
                    <a:pt x="13704" y="2609"/>
                    <a:pt x="13698" y="2598"/>
                    <a:pt x="13698" y="2592"/>
                  </a:cubicBezTo>
                  <a:cubicBezTo>
                    <a:pt x="13669" y="2489"/>
                    <a:pt x="13630" y="2393"/>
                    <a:pt x="13578" y="2296"/>
                  </a:cubicBezTo>
                  <a:cubicBezTo>
                    <a:pt x="13538" y="2233"/>
                    <a:pt x="13544" y="2142"/>
                    <a:pt x="13595" y="2079"/>
                  </a:cubicBezTo>
                  <a:cubicBezTo>
                    <a:pt x="13652" y="2034"/>
                    <a:pt x="13686" y="1965"/>
                    <a:pt x="13686" y="1891"/>
                  </a:cubicBezTo>
                  <a:cubicBezTo>
                    <a:pt x="13692" y="1857"/>
                    <a:pt x="13681" y="1817"/>
                    <a:pt x="13664" y="1783"/>
                  </a:cubicBezTo>
                  <a:cubicBezTo>
                    <a:pt x="13624" y="1715"/>
                    <a:pt x="13550" y="1698"/>
                    <a:pt x="13510" y="1629"/>
                  </a:cubicBezTo>
                  <a:cubicBezTo>
                    <a:pt x="13464" y="1544"/>
                    <a:pt x="13538" y="1515"/>
                    <a:pt x="13590" y="1470"/>
                  </a:cubicBezTo>
                  <a:cubicBezTo>
                    <a:pt x="13635" y="1419"/>
                    <a:pt x="13664" y="1373"/>
                    <a:pt x="13618" y="1310"/>
                  </a:cubicBezTo>
                  <a:cubicBezTo>
                    <a:pt x="13607" y="1299"/>
                    <a:pt x="13595" y="1299"/>
                    <a:pt x="13584" y="1276"/>
                  </a:cubicBezTo>
                  <a:cubicBezTo>
                    <a:pt x="13567" y="1259"/>
                    <a:pt x="13555" y="1225"/>
                    <a:pt x="13544" y="1208"/>
                  </a:cubicBezTo>
                  <a:cubicBezTo>
                    <a:pt x="13533" y="1191"/>
                    <a:pt x="13476" y="1140"/>
                    <a:pt x="13476" y="1117"/>
                  </a:cubicBezTo>
                  <a:cubicBezTo>
                    <a:pt x="13476" y="1043"/>
                    <a:pt x="13624" y="1048"/>
                    <a:pt x="13618" y="963"/>
                  </a:cubicBezTo>
                  <a:cubicBezTo>
                    <a:pt x="13567" y="935"/>
                    <a:pt x="13527" y="895"/>
                    <a:pt x="13499" y="849"/>
                  </a:cubicBezTo>
                  <a:cubicBezTo>
                    <a:pt x="13504" y="804"/>
                    <a:pt x="13555" y="809"/>
                    <a:pt x="13590" y="792"/>
                  </a:cubicBezTo>
                  <a:cubicBezTo>
                    <a:pt x="13641" y="758"/>
                    <a:pt x="13612" y="735"/>
                    <a:pt x="13595" y="684"/>
                  </a:cubicBezTo>
                  <a:cubicBezTo>
                    <a:pt x="13590" y="655"/>
                    <a:pt x="13578" y="627"/>
                    <a:pt x="13561" y="599"/>
                  </a:cubicBezTo>
                  <a:cubicBezTo>
                    <a:pt x="13538" y="559"/>
                    <a:pt x="13521" y="553"/>
                    <a:pt x="13567" y="524"/>
                  </a:cubicBezTo>
                  <a:cubicBezTo>
                    <a:pt x="13595" y="502"/>
                    <a:pt x="13698" y="490"/>
                    <a:pt x="13704" y="462"/>
                  </a:cubicBezTo>
                  <a:cubicBezTo>
                    <a:pt x="13709" y="428"/>
                    <a:pt x="13641" y="388"/>
                    <a:pt x="13618" y="371"/>
                  </a:cubicBezTo>
                  <a:cubicBezTo>
                    <a:pt x="13595" y="354"/>
                    <a:pt x="13573" y="331"/>
                    <a:pt x="13578" y="308"/>
                  </a:cubicBezTo>
                  <a:cubicBezTo>
                    <a:pt x="13584" y="285"/>
                    <a:pt x="13704" y="223"/>
                    <a:pt x="13721" y="217"/>
                  </a:cubicBezTo>
                  <a:cubicBezTo>
                    <a:pt x="13743" y="206"/>
                    <a:pt x="13766" y="194"/>
                    <a:pt x="13783" y="183"/>
                  </a:cubicBezTo>
                  <a:cubicBezTo>
                    <a:pt x="13738" y="143"/>
                    <a:pt x="13675" y="137"/>
                    <a:pt x="13630" y="109"/>
                  </a:cubicBezTo>
                  <a:cubicBezTo>
                    <a:pt x="13595" y="86"/>
                    <a:pt x="13573" y="57"/>
                    <a:pt x="13538" y="40"/>
                  </a:cubicBezTo>
                  <a:lnTo>
                    <a:pt x="13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7"/>
            <p:cNvSpPr/>
            <p:nvPr/>
          </p:nvSpPr>
          <p:spPr>
            <a:xfrm rot="-1451879">
              <a:off x="2655064" y="2684182"/>
              <a:ext cx="145009" cy="155450"/>
            </a:xfrm>
            <a:custGeom>
              <a:avLst/>
              <a:gdLst/>
              <a:ahLst/>
              <a:cxnLst/>
              <a:rect l="l" t="t" r="r" b="b"/>
              <a:pathLst>
                <a:path w="1430" h="1533" extrusionOk="0">
                  <a:moveTo>
                    <a:pt x="1202" y="0"/>
                  </a:moveTo>
                  <a:cubicBezTo>
                    <a:pt x="1293" y="405"/>
                    <a:pt x="1151" y="826"/>
                    <a:pt x="838" y="1094"/>
                  </a:cubicBezTo>
                  <a:cubicBezTo>
                    <a:pt x="638" y="1265"/>
                    <a:pt x="382" y="1356"/>
                    <a:pt x="120" y="1356"/>
                  </a:cubicBezTo>
                  <a:cubicBezTo>
                    <a:pt x="0" y="1356"/>
                    <a:pt x="0" y="1532"/>
                    <a:pt x="120" y="1532"/>
                  </a:cubicBezTo>
                  <a:cubicBezTo>
                    <a:pt x="661" y="1532"/>
                    <a:pt x="1139" y="1196"/>
                    <a:pt x="1333" y="695"/>
                  </a:cubicBezTo>
                  <a:cubicBezTo>
                    <a:pt x="1413" y="473"/>
                    <a:pt x="1430" y="228"/>
                    <a:pt x="1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7"/>
            <p:cNvSpPr/>
            <p:nvPr/>
          </p:nvSpPr>
          <p:spPr>
            <a:xfrm rot="-1451879">
              <a:off x="2934026" y="2582171"/>
              <a:ext cx="18050" cy="61754"/>
            </a:xfrm>
            <a:custGeom>
              <a:avLst/>
              <a:gdLst/>
              <a:ahLst/>
              <a:cxnLst/>
              <a:rect l="l" t="t" r="r" b="b"/>
              <a:pathLst>
                <a:path w="178" h="609" extrusionOk="0">
                  <a:moveTo>
                    <a:pt x="1" y="1"/>
                  </a:moveTo>
                  <a:lnTo>
                    <a:pt x="1" y="519"/>
                  </a:lnTo>
                  <a:cubicBezTo>
                    <a:pt x="1" y="579"/>
                    <a:pt x="45" y="608"/>
                    <a:pt x="89" y="608"/>
                  </a:cubicBezTo>
                  <a:cubicBezTo>
                    <a:pt x="133" y="608"/>
                    <a:pt x="177" y="579"/>
                    <a:pt x="177" y="519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7"/>
            <p:cNvSpPr/>
            <p:nvPr/>
          </p:nvSpPr>
          <p:spPr>
            <a:xfrm rot="-1451879">
              <a:off x="3169272" y="2448923"/>
              <a:ext cx="165189" cy="162650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0" y="0"/>
                  </a:moveTo>
                  <a:lnTo>
                    <a:pt x="769" y="1344"/>
                  </a:lnTo>
                  <a:lnTo>
                    <a:pt x="889" y="1561"/>
                  </a:lnTo>
                  <a:cubicBezTo>
                    <a:pt x="906" y="1589"/>
                    <a:pt x="936" y="1603"/>
                    <a:pt x="965" y="1603"/>
                  </a:cubicBezTo>
                  <a:cubicBezTo>
                    <a:pt x="995" y="1603"/>
                    <a:pt x="1025" y="1589"/>
                    <a:pt x="1042" y="1561"/>
                  </a:cubicBezTo>
                  <a:cubicBezTo>
                    <a:pt x="1173" y="1327"/>
                    <a:pt x="1304" y="1099"/>
                    <a:pt x="1435" y="872"/>
                  </a:cubicBezTo>
                  <a:lnTo>
                    <a:pt x="1413" y="843"/>
                  </a:lnTo>
                  <a:cubicBezTo>
                    <a:pt x="1418" y="809"/>
                    <a:pt x="1452" y="803"/>
                    <a:pt x="1481" y="792"/>
                  </a:cubicBezTo>
                  <a:lnTo>
                    <a:pt x="1526" y="712"/>
                  </a:lnTo>
                  <a:cubicBezTo>
                    <a:pt x="1526" y="701"/>
                    <a:pt x="1521" y="689"/>
                    <a:pt x="1515" y="678"/>
                  </a:cubicBezTo>
                  <a:cubicBezTo>
                    <a:pt x="1509" y="649"/>
                    <a:pt x="1498" y="621"/>
                    <a:pt x="1481" y="593"/>
                  </a:cubicBezTo>
                  <a:cubicBezTo>
                    <a:pt x="1452" y="553"/>
                    <a:pt x="1435" y="547"/>
                    <a:pt x="1487" y="518"/>
                  </a:cubicBezTo>
                  <a:cubicBezTo>
                    <a:pt x="1515" y="496"/>
                    <a:pt x="1618" y="490"/>
                    <a:pt x="1623" y="450"/>
                  </a:cubicBezTo>
                  <a:cubicBezTo>
                    <a:pt x="1629" y="416"/>
                    <a:pt x="1561" y="382"/>
                    <a:pt x="1538" y="365"/>
                  </a:cubicBezTo>
                  <a:lnTo>
                    <a:pt x="1526" y="359"/>
                  </a:lnTo>
                  <a:lnTo>
                    <a:pt x="1014" y="1259"/>
                  </a:lnTo>
                  <a:lnTo>
                    <a:pt x="968" y="133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7"/>
            <p:cNvSpPr/>
            <p:nvPr/>
          </p:nvSpPr>
          <p:spPr>
            <a:xfrm rot="-1451879">
              <a:off x="2833778" y="2623822"/>
              <a:ext cx="191858" cy="213453"/>
            </a:xfrm>
            <a:custGeom>
              <a:avLst/>
              <a:gdLst/>
              <a:ahLst/>
              <a:cxnLst/>
              <a:rect l="l" t="t" r="r" b="b"/>
              <a:pathLst>
                <a:path w="1892" h="2105" extrusionOk="0">
                  <a:moveTo>
                    <a:pt x="183" y="241"/>
                  </a:moveTo>
                  <a:lnTo>
                    <a:pt x="1527" y="1004"/>
                  </a:lnTo>
                  <a:lnTo>
                    <a:pt x="1607" y="1050"/>
                  </a:lnTo>
                  <a:lnTo>
                    <a:pt x="257" y="1819"/>
                  </a:lnTo>
                  <a:lnTo>
                    <a:pt x="183" y="1864"/>
                  </a:lnTo>
                  <a:lnTo>
                    <a:pt x="183" y="241"/>
                  </a:lnTo>
                  <a:close/>
                  <a:moveTo>
                    <a:pt x="93" y="1"/>
                  </a:moveTo>
                  <a:cubicBezTo>
                    <a:pt x="48" y="1"/>
                    <a:pt x="6" y="36"/>
                    <a:pt x="6" y="87"/>
                  </a:cubicBezTo>
                  <a:lnTo>
                    <a:pt x="6" y="2018"/>
                  </a:lnTo>
                  <a:cubicBezTo>
                    <a:pt x="1" y="2052"/>
                    <a:pt x="23" y="2081"/>
                    <a:pt x="52" y="2092"/>
                  </a:cubicBezTo>
                  <a:cubicBezTo>
                    <a:pt x="66" y="2100"/>
                    <a:pt x="82" y="2105"/>
                    <a:pt x="97" y="2105"/>
                  </a:cubicBezTo>
                  <a:cubicBezTo>
                    <a:pt x="112" y="2105"/>
                    <a:pt x="126" y="2100"/>
                    <a:pt x="137" y="2092"/>
                  </a:cubicBezTo>
                  <a:lnTo>
                    <a:pt x="1618" y="1249"/>
                  </a:lnTo>
                  <a:lnTo>
                    <a:pt x="1834" y="1129"/>
                  </a:lnTo>
                  <a:cubicBezTo>
                    <a:pt x="1891" y="1095"/>
                    <a:pt x="1891" y="1010"/>
                    <a:pt x="1834" y="976"/>
                  </a:cubicBezTo>
                  <a:lnTo>
                    <a:pt x="354" y="133"/>
                  </a:lnTo>
                  <a:lnTo>
                    <a:pt x="137" y="13"/>
                  </a:lnTo>
                  <a:cubicBezTo>
                    <a:pt x="123" y="5"/>
                    <a:pt x="108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7"/>
            <p:cNvSpPr/>
            <p:nvPr/>
          </p:nvSpPr>
          <p:spPr>
            <a:xfrm rot="-1451879">
              <a:off x="2414607" y="2764073"/>
              <a:ext cx="260611" cy="123813"/>
            </a:xfrm>
            <a:custGeom>
              <a:avLst/>
              <a:gdLst/>
              <a:ahLst/>
              <a:cxnLst/>
              <a:rect l="l" t="t" r="r" b="b"/>
              <a:pathLst>
                <a:path w="2570" h="1221" extrusionOk="0">
                  <a:moveTo>
                    <a:pt x="1" y="1"/>
                  </a:moveTo>
                  <a:cubicBezTo>
                    <a:pt x="29" y="513"/>
                    <a:pt x="359" y="957"/>
                    <a:pt x="838" y="1140"/>
                  </a:cubicBezTo>
                  <a:cubicBezTo>
                    <a:pt x="987" y="1195"/>
                    <a:pt x="1138" y="1221"/>
                    <a:pt x="1286" y="1221"/>
                  </a:cubicBezTo>
                  <a:cubicBezTo>
                    <a:pt x="1944" y="1221"/>
                    <a:pt x="2532" y="708"/>
                    <a:pt x="2569" y="1"/>
                  </a:cubicBezTo>
                  <a:lnTo>
                    <a:pt x="2393" y="1"/>
                  </a:lnTo>
                  <a:cubicBezTo>
                    <a:pt x="2353" y="581"/>
                    <a:pt x="1869" y="1037"/>
                    <a:pt x="1282" y="1037"/>
                  </a:cubicBezTo>
                  <a:cubicBezTo>
                    <a:pt x="701" y="1037"/>
                    <a:pt x="217" y="58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7"/>
            <p:cNvSpPr/>
            <p:nvPr/>
          </p:nvSpPr>
          <p:spPr>
            <a:xfrm rot="-1451879">
              <a:off x="2598677" y="2893878"/>
              <a:ext cx="217818" cy="78080"/>
            </a:xfrm>
            <a:custGeom>
              <a:avLst/>
              <a:gdLst/>
              <a:ahLst/>
              <a:cxnLst/>
              <a:rect l="l" t="t" r="r" b="b"/>
              <a:pathLst>
                <a:path w="2148" h="770" extrusionOk="0">
                  <a:moveTo>
                    <a:pt x="108" y="1"/>
                  </a:moveTo>
                  <a:cubicBezTo>
                    <a:pt x="40" y="6"/>
                    <a:pt x="0" y="75"/>
                    <a:pt x="29" y="137"/>
                  </a:cubicBezTo>
                  <a:lnTo>
                    <a:pt x="387" y="770"/>
                  </a:lnTo>
                  <a:lnTo>
                    <a:pt x="598" y="770"/>
                  </a:lnTo>
                  <a:lnTo>
                    <a:pt x="302" y="257"/>
                  </a:lnTo>
                  <a:lnTo>
                    <a:pt x="262" y="183"/>
                  </a:lnTo>
                  <a:lnTo>
                    <a:pt x="1880" y="183"/>
                  </a:lnTo>
                  <a:lnTo>
                    <a:pt x="1544" y="770"/>
                  </a:lnTo>
                  <a:lnTo>
                    <a:pt x="1749" y="770"/>
                  </a:lnTo>
                  <a:lnTo>
                    <a:pt x="1993" y="348"/>
                  </a:lnTo>
                  <a:lnTo>
                    <a:pt x="2113" y="137"/>
                  </a:lnTo>
                  <a:cubicBezTo>
                    <a:pt x="2147" y="75"/>
                    <a:pt x="2102" y="6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7"/>
            <p:cNvSpPr/>
            <p:nvPr/>
          </p:nvSpPr>
          <p:spPr>
            <a:xfrm rot="-1451879">
              <a:off x="2996103" y="2528889"/>
              <a:ext cx="138621" cy="97144"/>
            </a:xfrm>
            <a:custGeom>
              <a:avLst/>
              <a:gdLst/>
              <a:ahLst/>
              <a:cxnLst/>
              <a:rect l="l" t="t" r="r" b="b"/>
              <a:pathLst>
                <a:path w="1367" h="958" extrusionOk="0">
                  <a:moveTo>
                    <a:pt x="1179" y="1"/>
                  </a:moveTo>
                  <a:cubicBezTo>
                    <a:pt x="1116" y="200"/>
                    <a:pt x="997" y="382"/>
                    <a:pt x="837" y="519"/>
                  </a:cubicBezTo>
                  <a:cubicBezTo>
                    <a:pt x="638" y="684"/>
                    <a:pt x="382" y="781"/>
                    <a:pt x="120" y="781"/>
                  </a:cubicBezTo>
                  <a:cubicBezTo>
                    <a:pt x="0" y="781"/>
                    <a:pt x="0" y="957"/>
                    <a:pt x="120" y="957"/>
                  </a:cubicBezTo>
                  <a:cubicBezTo>
                    <a:pt x="655" y="952"/>
                    <a:pt x="1139" y="621"/>
                    <a:pt x="1327" y="114"/>
                  </a:cubicBezTo>
                  <a:cubicBezTo>
                    <a:pt x="1344" y="80"/>
                    <a:pt x="1356" y="40"/>
                    <a:pt x="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7"/>
            <p:cNvSpPr/>
            <p:nvPr/>
          </p:nvSpPr>
          <p:spPr>
            <a:xfrm rot="-1451879">
              <a:off x="2187393" y="2875425"/>
              <a:ext cx="217818" cy="116208"/>
            </a:xfrm>
            <a:custGeom>
              <a:avLst/>
              <a:gdLst/>
              <a:ahLst/>
              <a:cxnLst/>
              <a:rect l="l" t="t" r="r" b="b"/>
              <a:pathLst>
                <a:path w="2148" h="1146" extrusionOk="0">
                  <a:moveTo>
                    <a:pt x="610" y="1"/>
                  </a:moveTo>
                  <a:lnTo>
                    <a:pt x="154" y="798"/>
                  </a:lnTo>
                  <a:cubicBezTo>
                    <a:pt x="114" y="866"/>
                    <a:pt x="74" y="940"/>
                    <a:pt x="34" y="1009"/>
                  </a:cubicBezTo>
                  <a:cubicBezTo>
                    <a:pt x="0" y="1071"/>
                    <a:pt x="40" y="1140"/>
                    <a:pt x="109" y="1145"/>
                  </a:cubicBezTo>
                  <a:lnTo>
                    <a:pt x="2039" y="1145"/>
                  </a:lnTo>
                  <a:cubicBezTo>
                    <a:pt x="2108" y="1140"/>
                    <a:pt x="2147" y="1071"/>
                    <a:pt x="2119" y="1009"/>
                  </a:cubicBezTo>
                  <a:lnTo>
                    <a:pt x="1544" y="1"/>
                  </a:lnTo>
                  <a:lnTo>
                    <a:pt x="1339" y="1"/>
                  </a:lnTo>
                  <a:lnTo>
                    <a:pt x="1846" y="889"/>
                  </a:lnTo>
                  <a:lnTo>
                    <a:pt x="1885" y="963"/>
                  </a:lnTo>
                  <a:lnTo>
                    <a:pt x="262" y="96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7"/>
            <p:cNvSpPr/>
            <p:nvPr/>
          </p:nvSpPr>
          <p:spPr>
            <a:xfrm rot="-1451879">
              <a:off x="2954948" y="2736875"/>
              <a:ext cx="136998" cy="93088"/>
            </a:xfrm>
            <a:custGeom>
              <a:avLst/>
              <a:gdLst/>
              <a:ahLst/>
              <a:cxnLst/>
              <a:rect l="l" t="t" r="r" b="b"/>
              <a:pathLst>
                <a:path w="1351" h="918" extrusionOk="0">
                  <a:moveTo>
                    <a:pt x="1236" y="0"/>
                  </a:moveTo>
                  <a:cubicBezTo>
                    <a:pt x="695" y="6"/>
                    <a:pt x="217" y="342"/>
                    <a:pt x="23" y="843"/>
                  </a:cubicBezTo>
                  <a:cubicBezTo>
                    <a:pt x="18" y="866"/>
                    <a:pt x="6" y="889"/>
                    <a:pt x="0" y="917"/>
                  </a:cubicBezTo>
                  <a:lnTo>
                    <a:pt x="188" y="917"/>
                  </a:lnTo>
                  <a:cubicBezTo>
                    <a:pt x="257" y="729"/>
                    <a:pt x="371" y="570"/>
                    <a:pt x="513" y="445"/>
                  </a:cubicBezTo>
                  <a:cubicBezTo>
                    <a:pt x="718" y="274"/>
                    <a:pt x="969" y="183"/>
                    <a:pt x="1236" y="183"/>
                  </a:cubicBezTo>
                  <a:cubicBezTo>
                    <a:pt x="1350" y="183"/>
                    <a:pt x="1350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7"/>
            <p:cNvSpPr/>
            <p:nvPr/>
          </p:nvSpPr>
          <p:spPr>
            <a:xfrm rot="-1451879">
              <a:off x="3083059" y="2651094"/>
              <a:ext cx="145111" cy="117627"/>
            </a:xfrm>
            <a:custGeom>
              <a:avLst/>
              <a:gdLst/>
              <a:ahLst/>
              <a:cxnLst/>
              <a:rect l="l" t="t" r="r" b="b"/>
              <a:pathLst>
                <a:path w="1431" h="1160" extrusionOk="0">
                  <a:moveTo>
                    <a:pt x="721" y="1"/>
                  </a:moveTo>
                  <a:cubicBezTo>
                    <a:pt x="692" y="1"/>
                    <a:pt x="662" y="15"/>
                    <a:pt x="645" y="43"/>
                  </a:cubicBezTo>
                  <a:lnTo>
                    <a:pt x="1" y="1160"/>
                  </a:lnTo>
                  <a:lnTo>
                    <a:pt x="206" y="1160"/>
                  </a:lnTo>
                  <a:lnTo>
                    <a:pt x="673" y="345"/>
                  </a:lnTo>
                  <a:lnTo>
                    <a:pt x="719" y="265"/>
                  </a:lnTo>
                  <a:lnTo>
                    <a:pt x="1225" y="1160"/>
                  </a:lnTo>
                  <a:lnTo>
                    <a:pt x="1430" y="1160"/>
                  </a:lnTo>
                  <a:lnTo>
                    <a:pt x="912" y="254"/>
                  </a:lnTo>
                  <a:lnTo>
                    <a:pt x="798" y="43"/>
                  </a:lnTo>
                  <a:cubicBezTo>
                    <a:pt x="781" y="15"/>
                    <a:pt x="751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7"/>
            <p:cNvSpPr/>
            <p:nvPr/>
          </p:nvSpPr>
          <p:spPr>
            <a:xfrm rot="-1451879">
              <a:off x="2829313" y="2806097"/>
              <a:ext cx="18557" cy="105662"/>
            </a:xfrm>
            <a:custGeom>
              <a:avLst/>
              <a:gdLst/>
              <a:ahLst/>
              <a:cxnLst/>
              <a:rect l="l" t="t" r="r" b="b"/>
              <a:pathLst>
                <a:path w="183" h="1042" extrusionOk="0">
                  <a:moveTo>
                    <a:pt x="92" y="1"/>
                  </a:moveTo>
                  <a:cubicBezTo>
                    <a:pt x="46" y="1"/>
                    <a:pt x="0" y="31"/>
                    <a:pt x="0" y="91"/>
                  </a:cubicBezTo>
                  <a:lnTo>
                    <a:pt x="0" y="1042"/>
                  </a:lnTo>
                  <a:lnTo>
                    <a:pt x="183" y="1042"/>
                  </a:lnTo>
                  <a:lnTo>
                    <a:pt x="183" y="91"/>
                  </a:lnTo>
                  <a:cubicBezTo>
                    <a:pt x="183" y="31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7"/>
            <p:cNvSpPr/>
            <p:nvPr/>
          </p:nvSpPr>
          <p:spPr>
            <a:xfrm rot="-1451879">
              <a:off x="2127847" y="2947228"/>
              <a:ext cx="18050" cy="105662"/>
            </a:xfrm>
            <a:custGeom>
              <a:avLst/>
              <a:gdLst/>
              <a:ahLst/>
              <a:cxnLst/>
              <a:rect l="l" t="t" r="r" b="b"/>
              <a:pathLst>
                <a:path w="178" h="1042" extrusionOk="0">
                  <a:moveTo>
                    <a:pt x="1" y="0"/>
                  </a:moveTo>
                  <a:lnTo>
                    <a:pt x="1" y="951"/>
                  </a:lnTo>
                  <a:cubicBezTo>
                    <a:pt x="1" y="1011"/>
                    <a:pt x="45" y="1041"/>
                    <a:pt x="89" y="1041"/>
                  </a:cubicBezTo>
                  <a:cubicBezTo>
                    <a:pt x="133" y="1041"/>
                    <a:pt x="177" y="1011"/>
                    <a:pt x="177" y="951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7"/>
            <p:cNvSpPr/>
            <p:nvPr/>
          </p:nvSpPr>
          <p:spPr>
            <a:xfrm rot="-1451879">
              <a:off x="3304477" y="2587480"/>
              <a:ext cx="75750" cy="98259"/>
            </a:xfrm>
            <a:custGeom>
              <a:avLst/>
              <a:gdLst/>
              <a:ahLst/>
              <a:cxnLst/>
              <a:rect l="l" t="t" r="r" b="b"/>
              <a:pathLst>
                <a:path w="747" h="969" extrusionOk="0">
                  <a:moveTo>
                    <a:pt x="610" y="0"/>
                  </a:moveTo>
                  <a:cubicBezTo>
                    <a:pt x="365" y="149"/>
                    <a:pt x="177" y="376"/>
                    <a:pt x="75" y="650"/>
                  </a:cubicBezTo>
                  <a:cubicBezTo>
                    <a:pt x="35" y="752"/>
                    <a:pt x="12" y="860"/>
                    <a:pt x="1" y="969"/>
                  </a:cubicBezTo>
                  <a:lnTo>
                    <a:pt x="183" y="969"/>
                  </a:lnTo>
                  <a:cubicBezTo>
                    <a:pt x="217" y="690"/>
                    <a:pt x="354" y="433"/>
                    <a:pt x="565" y="251"/>
                  </a:cubicBezTo>
                  <a:cubicBezTo>
                    <a:pt x="622" y="200"/>
                    <a:pt x="679" y="160"/>
                    <a:pt x="747" y="126"/>
                  </a:cubicBezTo>
                  <a:cubicBezTo>
                    <a:pt x="707" y="74"/>
                    <a:pt x="650" y="52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7"/>
            <p:cNvSpPr/>
            <p:nvPr/>
          </p:nvSpPr>
          <p:spPr>
            <a:xfrm rot="-1451879">
              <a:off x="3241275" y="2583567"/>
              <a:ext cx="18050" cy="141457"/>
            </a:xfrm>
            <a:custGeom>
              <a:avLst/>
              <a:gdLst/>
              <a:ahLst/>
              <a:cxnLst/>
              <a:rect l="l" t="t" r="r" b="b"/>
              <a:pathLst>
                <a:path w="178" h="1395" extrusionOk="0">
                  <a:moveTo>
                    <a:pt x="89" y="1"/>
                  </a:moveTo>
                  <a:cubicBezTo>
                    <a:pt x="45" y="1"/>
                    <a:pt x="1" y="31"/>
                    <a:pt x="1" y="90"/>
                  </a:cubicBezTo>
                  <a:lnTo>
                    <a:pt x="1" y="1395"/>
                  </a:lnTo>
                  <a:lnTo>
                    <a:pt x="177" y="1395"/>
                  </a:lnTo>
                  <a:lnTo>
                    <a:pt x="177" y="90"/>
                  </a:lnTo>
                  <a:cubicBezTo>
                    <a:pt x="177" y="31"/>
                    <a:pt x="13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7"/>
            <p:cNvSpPr/>
            <p:nvPr/>
          </p:nvSpPr>
          <p:spPr>
            <a:xfrm rot="-1451879">
              <a:off x="2121643" y="3190519"/>
              <a:ext cx="6490" cy="11053"/>
            </a:xfrm>
            <a:custGeom>
              <a:avLst/>
              <a:gdLst/>
              <a:ahLst/>
              <a:cxnLst/>
              <a:rect l="l" t="t" r="r" b="b"/>
              <a:pathLst>
                <a:path w="64" h="109" extrusionOk="0">
                  <a:moveTo>
                    <a:pt x="63" y="0"/>
                  </a:moveTo>
                  <a:cubicBezTo>
                    <a:pt x="12" y="23"/>
                    <a:pt x="1" y="52"/>
                    <a:pt x="1" y="109"/>
                  </a:cubicBezTo>
                  <a:cubicBezTo>
                    <a:pt x="18" y="75"/>
                    <a:pt x="41" y="35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7"/>
            <p:cNvSpPr/>
            <p:nvPr/>
          </p:nvSpPr>
          <p:spPr>
            <a:xfrm rot="-1451879">
              <a:off x="2106310" y="3078601"/>
              <a:ext cx="227147" cy="110935"/>
            </a:xfrm>
            <a:custGeom>
              <a:avLst/>
              <a:gdLst/>
              <a:ahLst/>
              <a:cxnLst/>
              <a:rect l="l" t="t" r="r" b="b"/>
              <a:pathLst>
                <a:path w="2240" h="1094" extrusionOk="0">
                  <a:moveTo>
                    <a:pt x="964" y="0"/>
                  </a:moveTo>
                  <a:cubicBezTo>
                    <a:pt x="602" y="0"/>
                    <a:pt x="250" y="151"/>
                    <a:pt x="1" y="433"/>
                  </a:cubicBezTo>
                  <a:lnTo>
                    <a:pt x="1" y="439"/>
                  </a:lnTo>
                  <a:cubicBezTo>
                    <a:pt x="24" y="484"/>
                    <a:pt x="103" y="501"/>
                    <a:pt x="143" y="541"/>
                  </a:cubicBezTo>
                  <a:cubicBezTo>
                    <a:pt x="263" y="410"/>
                    <a:pt x="411" y="308"/>
                    <a:pt x="576" y="245"/>
                  </a:cubicBezTo>
                  <a:cubicBezTo>
                    <a:pt x="701" y="200"/>
                    <a:pt x="830" y="178"/>
                    <a:pt x="958" y="178"/>
                  </a:cubicBezTo>
                  <a:cubicBezTo>
                    <a:pt x="1280" y="178"/>
                    <a:pt x="1596" y="317"/>
                    <a:pt x="1812" y="570"/>
                  </a:cubicBezTo>
                  <a:cubicBezTo>
                    <a:pt x="1937" y="718"/>
                    <a:pt x="2023" y="900"/>
                    <a:pt x="2057" y="1094"/>
                  </a:cubicBezTo>
                  <a:lnTo>
                    <a:pt x="2239" y="1094"/>
                  </a:lnTo>
                  <a:cubicBezTo>
                    <a:pt x="2165" y="632"/>
                    <a:pt x="1852" y="245"/>
                    <a:pt x="1413" y="80"/>
                  </a:cubicBezTo>
                  <a:cubicBezTo>
                    <a:pt x="1266" y="26"/>
                    <a:pt x="1114" y="0"/>
                    <a:pt x="9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7"/>
            <p:cNvSpPr/>
            <p:nvPr/>
          </p:nvSpPr>
          <p:spPr>
            <a:xfrm rot="-1451879">
              <a:off x="2435137" y="2944607"/>
              <a:ext cx="142677" cy="115903"/>
            </a:xfrm>
            <a:custGeom>
              <a:avLst/>
              <a:gdLst/>
              <a:ahLst/>
              <a:cxnLst/>
              <a:rect l="l" t="t" r="r" b="b"/>
              <a:pathLst>
                <a:path w="1407" h="1143" extrusionOk="0">
                  <a:moveTo>
                    <a:pt x="704" y="1"/>
                  </a:moveTo>
                  <a:cubicBezTo>
                    <a:pt x="674" y="1"/>
                    <a:pt x="644" y="15"/>
                    <a:pt x="627" y="43"/>
                  </a:cubicBezTo>
                  <a:lnTo>
                    <a:pt x="0" y="1143"/>
                  </a:lnTo>
                  <a:lnTo>
                    <a:pt x="205" y="1143"/>
                  </a:lnTo>
                  <a:lnTo>
                    <a:pt x="661" y="345"/>
                  </a:lnTo>
                  <a:lnTo>
                    <a:pt x="701" y="266"/>
                  </a:lnTo>
                  <a:lnTo>
                    <a:pt x="1202" y="1143"/>
                  </a:lnTo>
                  <a:lnTo>
                    <a:pt x="1407" y="1143"/>
                  </a:lnTo>
                  <a:lnTo>
                    <a:pt x="900" y="254"/>
                  </a:lnTo>
                  <a:lnTo>
                    <a:pt x="780" y="43"/>
                  </a:lnTo>
                  <a:cubicBezTo>
                    <a:pt x="763" y="15"/>
                    <a:pt x="733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7"/>
            <p:cNvSpPr/>
            <p:nvPr/>
          </p:nvSpPr>
          <p:spPr>
            <a:xfrm rot="-1451879">
              <a:off x="2383386" y="2996950"/>
              <a:ext cx="17949" cy="114889"/>
            </a:xfrm>
            <a:custGeom>
              <a:avLst/>
              <a:gdLst/>
              <a:ahLst/>
              <a:cxnLst/>
              <a:rect l="l" t="t" r="r" b="b"/>
              <a:pathLst>
                <a:path w="177" h="1133" extrusionOk="0">
                  <a:moveTo>
                    <a:pt x="89" y="1"/>
                  </a:moveTo>
                  <a:cubicBezTo>
                    <a:pt x="45" y="1"/>
                    <a:pt x="0" y="31"/>
                    <a:pt x="0" y="90"/>
                  </a:cubicBezTo>
                  <a:lnTo>
                    <a:pt x="0" y="1133"/>
                  </a:lnTo>
                  <a:lnTo>
                    <a:pt x="177" y="1133"/>
                  </a:lnTo>
                  <a:lnTo>
                    <a:pt x="177" y="90"/>
                  </a:lnTo>
                  <a:cubicBezTo>
                    <a:pt x="177" y="31"/>
                    <a:pt x="13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5" name="Google Shape;1115;p67"/>
          <p:cNvSpPr/>
          <p:nvPr/>
        </p:nvSpPr>
        <p:spPr>
          <a:xfrm>
            <a:off x="717386" y="1070410"/>
            <a:ext cx="1965624" cy="3253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7" name="Google Shape;1117;p67"/>
          <p:cNvSpPr/>
          <p:nvPr/>
        </p:nvSpPr>
        <p:spPr>
          <a:xfrm>
            <a:off x="939726" y="3056553"/>
            <a:ext cx="34246" cy="25319"/>
          </a:xfrm>
          <a:custGeom>
            <a:avLst/>
            <a:gdLst/>
            <a:ahLst/>
            <a:cxnLst/>
            <a:rect l="l" t="t" r="r" b="b"/>
            <a:pathLst>
              <a:path w="986" h="729" extrusionOk="0">
                <a:moveTo>
                  <a:pt x="825" y="1"/>
                </a:moveTo>
                <a:cubicBezTo>
                  <a:pt x="802" y="1"/>
                  <a:pt x="780" y="9"/>
                  <a:pt x="764" y="28"/>
                </a:cubicBezTo>
                <a:cubicBezTo>
                  <a:pt x="741" y="45"/>
                  <a:pt x="724" y="62"/>
                  <a:pt x="701" y="80"/>
                </a:cubicBezTo>
                <a:cubicBezTo>
                  <a:pt x="563" y="180"/>
                  <a:pt x="418" y="234"/>
                  <a:pt x="267" y="234"/>
                </a:cubicBezTo>
                <a:cubicBezTo>
                  <a:pt x="188" y="234"/>
                  <a:pt x="106" y="219"/>
                  <a:pt x="23" y="188"/>
                </a:cubicBezTo>
                <a:lnTo>
                  <a:pt x="23" y="188"/>
                </a:lnTo>
                <a:cubicBezTo>
                  <a:pt x="29" y="262"/>
                  <a:pt x="23" y="336"/>
                  <a:pt x="12" y="410"/>
                </a:cubicBezTo>
                <a:cubicBezTo>
                  <a:pt x="12" y="433"/>
                  <a:pt x="6" y="461"/>
                  <a:pt x="1" y="484"/>
                </a:cubicBezTo>
                <a:cubicBezTo>
                  <a:pt x="6" y="472"/>
                  <a:pt x="12" y="467"/>
                  <a:pt x="18" y="461"/>
                </a:cubicBezTo>
                <a:cubicBezTo>
                  <a:pt x="33" y="439"/>
                  <a:pt x="57" y="426"/>
                  <a:pt x="81" y="426"/>
                </a:cubicBezTo>
                <a:cubicBezTo>
                  <a:pt x="95" y="426"/>
                  <a:pt x="108" y="430"/>
                  <a:pt x="120" y="438"/>
                </a:cubicBezTo>
                <a:cubicBezTo>
                  <a:pt x="160" y="450"/>
                  <a:pt x="166" y="478"/>
                  <a:pt x="160" y="518"/>
                </a:cubicBezTo>
                <a:cubicBezTo>
                  <a:pt x="154" y="558"/>
                  <a:pt x="154" y="598"/>
                  <a:pt x="154" y="638"/>
                </a:cubicBezTo>
                <a:cubicBezTo>
                  <a:pt x="154" y="678"/>
                  <a:pt x="154" y="729"/>
                  <a:pt x="206" y="729"/>
                </a:cubicBezTo>
                <a:cubicBezTo>
                  <a:pt x="263" y="729"/>
                  <a:pt x="274" y="689"/>
                  <a:pt x="285" y="649"/>
                </a:cubicBezTo>
                <a:cubicBezTo>
                  <a:pt x="291" y="603"/>
                  <a:pt x="308" y="569"/>
                  <a:pt x="314" y="529"/>
                </a:cubicBezTo>
                <a:cubicBezTo>
                  <a:pt x="319" y="492"/>
                  <a:pt x="320" y="449"/>
                  <a:pt x="367" y="449"/>
                </a:cubicBezTo>
                <a:cubicBezTo>
                  <a:pt x="370" y="449"/>
                  <a:pt x="373" y="449"/>
                  <a:pt x="377" y="450"/>
                </a:cubicBezTo>
                <a:cubicBezTo>
                  <a:pt x="394" y="450"/>
                  <a:pt x="412" y="447"/>
                  <a:pt x="428" y="447"/>
                </a:cubicBezTo>
                <a:cubicBezTo>
                  <a:pt x="457" y="447"/>
                  <a:pt x="482" y="454"/>
                  <a:pt x="496" y="490"/>
                </a:cubicBezTo>
                <a:cubicBezTo>
                  <a:pt x="519" y="535"/>
                  <a:pt x="542" y="575"/>
                  <a:pt x="570" y="615"/>
                </a:cubicBezTo>
                <a:cubicBezTo>
                  <a:pt x="596" y="649"/>
                  <a:pt x="625" y="684"/>
                  <a:pt x="662" y="684"/>
                </a:cubicBezTo>
                <a:cubicBezTo>
                  <a:pt x="674" y="684"/>
                  <a:pt x="687" y="680"/>
                  <a:pt x="701" y="672"/>
                </a:cubicBezTo>
                <a:cubicBezTo>
                  <a:pt x="764" y="643"/>
                  <a:pt x="741" y="581"/>
                  <a:pt x="730" y="529"/>
                </a:cubicBezTo>
                <a:cubicBezTo>
                  <a:pt x="718" y="472"/>
                  <a:pt x="616" y="416"/>
                  <a:pt x="690" y="353"/>
                </a:cubicBezTo>
                <a:cubicBezTo>
                  <a:pt x="706" y="340"/>
                  <a:pt x="720" y="335"/>
                  <a:pt x="733" y="335"/>
                </a:cubicBezTo>
                <a:cubicBezTo>
                  <a:pt x="783" y="335"/>
                  <a:pt x="811" y="413"/>
                  <a:pt x="861" y="427"/>
                </a:cubicBezTo>
                <a:cubicBezTo>
                  <a:pt x="883" y="430"/>
                  <a:pt x="905" y="439"/>
                  <a:pt x="925" y="439"/>
                </a:cubicBezTo>
                <a:cubicBezTo>
                  <a:pt x="941" y="439"/>
                  <a:pt x="956" y="433"/>
                  <a:pt x="969" y="416"/>
                </a:cubicBezTo>
                <a:cubicBezTo>
                  <a:pt x="986" y="387"/>
                  <a:pt x="975" y="347"/>
                  <a:pt x="952" y="330"/>
                </a:cubicBezTo>
                <a:cubicBezTo>
                  <a:pt x="878" y="267"/>
                  <a:pt x="849" y="210"/>
                  <a:pt x="906" y="119"/>
                </a:cubicBezTo>
                <a:cubicBezTo>
                  <a:pt x="929" y="85"/>
                  <a:pt x="918" y="34"/>
                  <a:pt x="878" y="17"/>
                </a:cubicBezTo>
                <a:cubicBezTo>
                  <a:pt x="862" y="7"/>
                  <a:pt x="844" y="1"/>
                  <a:pt x="8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67"/>
          <p:cNvSpPr/>
          <p:nvPr/>
        </p:nvSpPr>
        <p:spPr>
          <a:xfrm rot="61">
            <a:off x="2256936" y="915160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318;p69">
            <a:extLst>
              <a:ext uri="{FF2B5EF4-FFF2-40B4-BE49-F238E27FC236}">
                <a16:creationId xmlns:a16="http://schemas.microsoft.com/office/drawing/2014/main" id="{89988C1C-2DED-B1AD-5CAB-B9ED2813F567}"/>
              </a:ext>
            </a:extLst>
          </p:cNvPr>
          <p:cNvSpPr txBox="1">
            <a:spLocks/>
          </p:cNvSpPr>
          <p:nvPr/>
        </p:nvSpPr>
        <p:spPr>
          <a:xfrm>
            <a:off x="1043071" y="1488007"/>
            <a:ext cx="2068620" cy="114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500" b="0" i="0" u="none" strike="noStrike" cap="none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0" lvl="0" indent="0" algn="l"/>
            <a:r>
              <a:rPr lang="en-US" sz="6000" dirty="0">
                <a:solidFill>
                  <a:schemeClr val="accent6"/>
                </a:solidFill>
              </a:rPr>
              <a:t>PLS</a:t>
            </a:r>
          </a:p>
          <a:p>
            <a:pPr marL="0" lvl="0" indent="0" algn="l"/>
            <a:r>
              <a:rPr lang="en-US" dirty="0">
                <a:solidFill>
                  <a:schemeClr val="accent6"/>
                </a:solidFill>
              </a:rPr>
              <a:t>(Partial Least Square)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3D6D67-274B-C5E6-908A-68A22CBB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601" y="3439236"/>
            <a:ext cx="5535250" cy="444941"/>
          </a:xfrm>
        </p:spPr>
        <p:txBody>
          <a:bodyPr/>
          <a:lstStyle/>
          <a:p>
            <a:pPr algn="l"/>
            <a:r>
              <a:rPr lang="en-US" sz="1800" dirty="0" err="1">
                <a:latin typeface="Gill Sans MT" panose="020B0502020104020203" pitchFamily="34" charset="0"/>
              </a:rPr>
              <a:t>Suatu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teknik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prediktif</a:t>
            </a:r>
            <a:r>
              <a:rPr lang="en-US" sz="1800" dirty="0">
                <a:latin typeface="Gill Sans MT" panose="020B0502020104020203" pitchFamily="34" charset="0"/>
              </a:rPr>
              <a:t> yang </a:t>
            </a:r>
            <a:r>
              <a:rPr lang="en-US" sz="1800" dirty="0" err="1">
                <a:latin typeface="Gill Sans MT" panose="020B0502020104020203" pitchFamily="34" charset="0"/>
              </a:rPr>
              <a:t>menangani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banyak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variabel</a:t>
            </a:r>
            <a:r>
              <a:rPr lang="en-US" sz="1800" dirty="0">
                <a:latin typeface="Gill Sans MT" panose="020B0502020104020203" pitchFamily="34" charset="0"/>
              </a:rPr>
              <a:t> independent, </a:t>
            </a:r>
            <a:r>
              <a:rPr lang="en-US" sz="1800" dirty="0" err="1">
                <a:latin typeface="Gill Sans MT" panose="020B0502020104020203" pitchFamily="34" charset="0"/>
              </a:rPr>
              <a:t>bahkan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jika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terjadi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multikolinieritas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diantara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variabel-variabel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tersebut</a:t>
            </a:r>
            <a:r>
              <a:rPr lang="en-US" sz="1800" dirty="0">
                <a:latin typeface="Gill Sans MT" panose="020B0502020104020203" pitchFamily="34" charset="0"/>
              </a:rPr>
              <a:t> (Ramzan dan Khan, 2010)</a:t>
            </a:r>
            <a:endParaRPr lang="en-ID" sz="18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4" name="Google Shape;1314;p69"/>
          <p:cNvGrpSpPr/>
          <p:nvPr/>
        </p:nvGrpSpPr>
        <p:grpSpPr>
          <a:xfrm>
            <a:off x="2607325" y="351650"/>
            <a:ext cx="3838046" cy="1017677"/>
            <a:chOff x="2607325" y="351650"/>
            <a:chExt cx="3838046" cy="1017677"/>
          </a:xfrm>
        </p:grpSpPr>
        <p:sp>
          <p:nvSpPr>
            <p:cNvPr id="1315" name="Google Shape;1315;p69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9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" name="Google Shape;1317;p69"/>
          <p:cNvSpPr txBox="1">
            <a:spLocks noGrp="1"/>
          </p:cNvSpPr>
          <p:nvPr>
            <p:ph type="title"/>
          </p:nvPr>
        </p:nvSpPr>
        <p:spPr>
          <a:xfrm flipH="1">
            <a:off x="1643237" y="1272023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18" name="Google Shape;1318;p69"/>
          <p:cNvSpPr txBox="1">
            <a:spLocks noGrp="1"/>
          </p:cNvSpPr>
          <p:nvPr>
            <p:ph type="subTitle" idx="1"/>
          </p:nvPr>
        </p:nvSpPr>
        <p:spPr>
          <a:xfrm>
            <a:off x="933887" y="2115805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</a:pPr>
            <a:r>
              <a:rPr lang="en" dirty="0"/>
              <a:t>Menguji hubungan antara variabel</a:t>
            </a:r>
          </a:p>
        </p:txBody>
      </p:sp>
      <p:sp>
        <p:nvSpPr>
          <p:cNvPr id="1320" name="Google Shape;1320;p69"/>
          <p:cNvSpPr txBox="1">
            <a:spLocks noGrp="1"/>
          </p:cNvSpPr>
          <p:nvPr>
            <p:ph type="title" idx="20"/>
          </p:nvPr>
        </p:nvSpPr>
        <p:spPr>
          <a:xfrm flipH="1">
            <a:off x="6694363" y="1272023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21" name="Google Shape;1321;p69"/>
          <p:cNvSpPr txBox="1">
            <a:spLocks noGrp="1"/>
          </p:cNvSpPr>
          <p:nvPr>
            <p:ph type="title" idx="21"/>
          </p:nvPr>
        </p:nvSpPr>
        <p:spPr>
          <a:xfrm flipH="1">
            <a:off x="6694363" y="3006980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322" name="Google Shape;1322;p69"/>
          <p:cNvSpPr txBox="1">
            <a:spLocks noGrp="1"/>
          </p:cNvSpPr>
          <p:nvPr>
            <p:ph type="subTitle" idx="17"/>
          </p:nvPr>
        </p:nvSpPr>
        <p:spPr>
          <a:xfrm>
            <a:off x="5985012" y="3668780"/>
            <a:ext cx="2353769" cy="903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/>
              <a:t>Mampu menguji model dengan skala pengukuran indikator yang berbeda dalam satu model</a:t>
            </a:r>
            <a:endParaRPr dirty="0"/>
          </a:p>
        </p:txBody>
      </p:sp>
      <p:sp>
        <p:nvSpPr>
          <p:cNvPr id="1324" name="Google Shape;1324;p69"/>
          <p:cNvSpPr txBox="1">
            <a:spLocks noGrp="1"/>
          </p:cNvSpPr>
          <p:nvPr>
            <p:ph type="title" idx="3"/>
          </p:nvPr>
        </p:nvSpPr>
        <p:spPr>
          <a:xfrm>
            <a:off x="2607325" y="425088"/>
            <a:ext cx="3838045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SEM - SmartPLS</a:t>
            </a:r>
            <a:endParaRPr dirty="0"/>
          </a:p>
        </p:txBody>
      </p:sp>
      <p:sp>
        <p:nvSpPr>
          <p:cNvPr id="1325" name="Google Shape;1325;p69"/>
          <p:cNvSpPr txBox="1">
            <a:spLocks noGrp="1"/>
          </p:cNvSpPr>
          <p:nvPr>
            <p:ph type="subTitle" idx="5"/>
          </p:nvPr>
        </p:nvSpPr>
        <p:spPr>
          <a:xfrm>
            <a:off x="933887" y="3753492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/>
              <a:t>T</a:t>
            </a:r>
            <a:r>
              <a:rPr lang="en" dirty="0"/>
              <a:t>idak membutuhkan data yang berdistribusi normal</a:t>
            </a:r>
            <a:endParaRPr dirty="0"/>
          </a:p>
        </p:txBody>
      </p:sp>
      <p:sp>
        <p:nvSpPr>
          <p:cNvPr id="1327" name="Google Shape;1327;p69"/>
          <p:cNvSpPr txBox="1">
            <a:spLocks noGrp="1"/>
          </p:cNvSpPr>
          <p:nvPr>
            <p:ph type="subTitle" idx="8"/>
          </p:nvPr>
        </p:nvSpPr>
        <p:spPr>
          <a:xfrm>
            <a:off x="3459450" y="2102157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</a:pPr>
            <a:r>
              <a:rPr lang="en-ID" dirty="0"/>
              <a:t>T</a:t>
            </a:r>
            <a:r>
              <a:rPr lang="en" dirty="0"/>
              <a:t>idak mendasarkan pada berbagai asumsi</a:t>
            </a:r>
          </a:p>
        </p:txBody>
      </p:sp>
      <p:sp>
        <p:nvSpPr>
          <p:cNvPr id="1328" name="Google Shape;1328;p69"/>
          <p:cNvSpPr txBox="1">
            <a:spLocks noGrp="1"/>
          </p:cNvSpPr>
          <p:nvPr>
            <p:ph type="subTitle" idx="16"/>
          </p:nvPr>
        </p:nvSpPr>
        <p:spPr>
          <a:xfrm>
            <a:off x="5985013" y="1952029"/>
            <a:ext cx="22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</a:pPr>
            <a:r>
              <a:rPr lang="en" dirty="0"/>
              <a:t>Jumlah sampel yang relatif kecil/sedikit sedangkan model yang dibangun kompleks</a:t>
            </a:r>
          </a:p>
        </p:txBody>
      </p:sp>
      <p:sp>
        <p:nvSpPr>
          <p:cNvPr id="1329" name="Google Shape;1329;p69"/>
          <p:cNvSpPr txBox="1">
            <a:spLocks noGrp="1"/>
          </p:cNvSpPr>
          <p:nvPr>
            <p:ph type="title" idx="4"/>
          </p:nvPr>
        </p:nvSpPr>
        <p:spPr>
          <a:xfrm flipH="1">
            <a:off x="1643237" y="3006980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31" name="Google Shape;1331;p69"/>
          <p:cNvSpPr txBox="1">
            <a:spLocks noGrp="1"/>
          </p:cNvSpPr>
          <p:nvPr>
            <p:ph type="title" idx="7"/>
          </p:nvPr>
        </p:nvSpPr>
        <p:spPr>
          <a:xfrm flipH="1">
            <a:off x="4168800" y="1272023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32" name="Google Shape;1332;p69"/>
          <p:cNvSpPr txBox="1">
            <a:spLocks noGrp="1"/>
          </p:cNvSpPr>
          <p:nvPr>
            <p:ph type="title" idx="9"/>
          </p:nvPr>
        </p:nvSpPr>
        <p:spPr>
          <a:xfrm flipH="1">
            <a:off x="4168800" y="3006980"/>
            <a:ext cx="806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333" name="Google Shape;1333;p69"/>
          <p:cNvSpPr txBox="1">
            <a:spLocks noGrp="1"/>
          </p:cNvSpPr>
          <p:nvPr>
            <p:ph type="subTitle" idx="13"/>
          </p:nvPr>
        </p:nvSpPr>
        <p:spPr>
          <a:xfrm>
            <a:off x="3459450" y="3671604"/>
            <a:ext cx="2225100" cy="818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/>
              <a:t>Menggunakan bootstraping (penggandaan secara acak)</a:t>
            </a:r>
            <a:endParaRPr dirty="0"/>
          </a:p>
        </p:txBody>
      </p:sp>
      <p:grpSp>
        <p:nvGrpSpPr>
          <p:cNvPr id="1336" name="Google Shape;1336;p69"/>
          <p:cNvGrpSpPr/>
          <p:nvPr/>
        </p:nvGrpSpPr>
        <p:grpSpPr>
          <a:xfrm rot="812634">
            <a:off x="4038516" y="285397"/>
            <a:ext cx="975645" cy="244867"/>
            <a:chOff x="-1819625" y="2061475"/>
            <a:chExt cx="826951" cy="403129"/>
          </a:xfrm>
        </p:grpSpPr>
        <p:sp>
          <p:nvSpPr>
            <p:cNvPr id="1337" name="Google Shape;1337;p69"/>
            <p:cNvSpPr/>
            <p:nvPr/>
          </p:nvSpPr>
          <p:spPr>
            <a:xfrm>
              <a:off x="-1819625" y="2061475"/>
              <a:ext cx="826951" cy="403129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9"/>
            <p:cNvSpPr/>
            <p:nvPr/>
          </p:nvSpPr>
          <p:spPr>
            <a:xfrm>
              <a:off x="-1819625" y="2061475"/>
              <a:ext cx="87831" cy="25332"/>
            </a:xfrm>
            <a:custGeom>
              <a:avLst/>
              <a:gdLst/>
              <a:ahLst/>
              <a:cxnLst/>
              <a:rect l="l" t="t" r="r" b="b"/>
              <a:pathLst>
                <a:path w="1009" h="291" extrusionOk="0">
                  <a:moveTo>
                    <a:pt x="0" y="0"/>
                  </a:moveTo>
                  <a:lnTo>
                    <a:pt x="6" y="97"/>
                  </a:lnTo>
                  <a:lnTo>
                    <a:pt x="410" y="290"/>
                  </a:lnTo>
                  <a:lnTo>
                    <a:pt x="1008" y="0"/>
                  </a:lnTo>
                  <a:lnTo>
                    <a:pt x="684" y="0"/>
                  </a:lnTo>
                  <a:lnTo>
                    <a:pt x="410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9"/>
            <p:cNvSpPr/>
            <p:nvPr/>
          </p:nvSpPr>
          <p:spPr>
            <a:xfrm>
              <a:off x="-1531150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9"/>
            <p:cNvSpPr/>
            <p:nvPr/>
          </p:nvSpPr>
          <p:spPr>
            <a:xfrm>
              <a:off x="-1378904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9"/>
            <p:cNvSpPr/>
            <p:nvPr/>
          </p:nvSpPr>
          <p:spPr>
            <a:xfrm>
              <a:off x="-1683831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9"/>
            <p:cNvSpPr/>
            <p:nvPr/>
          </p:nvSpPr>
          <p:spPr>
            <a:xfrm>
              <a:off x="-1623333" y="2429780"/>
              <a:ext cx="133966" cy="33340"/>
            </a:xfrm>
            <a:custGeom>
              <a:avLst/>
              <a:gdLst/>
              <a:ahLst/>
              <a:cxnLst/>
              <a:rect l="l" t="t" r="r" b="b"/>
              <a:pathLst>
                <a:path w="1539" h="383" extrusionOk="0">
                  <a:moveTo>
                    <a:pt x="781" y="1"/>
                  </a:moveTo>
                  <a:lnTo>
                    <a:pt x="0" y="382"/>
                  </a:lnTo>
                  <a:lnTo>
                    <a:pt x="331" y="382"/>
                  </a:lnTo>
                  <a:lnTo>
                    <a:pt x="781" y="160"/>
                  </a:lnTo>
                  <a:lnTo>
                    <a:pt x="1219" y="376"/>
                  </a:lnTo>
                  <a:lnTo>
                    <a:pt x="1538" y="37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9"/>
            <p:cNvSpPr/>
            <p:nvPr/>
          </p:nvSpPr>
          <p:spPr>
            <a:xfrm>
              <a:off x="-1157804" y="2429780"/>
              <a:ext cx="118994" cy="29858"/>
            </a:xfrm>
            <a:custGeom>
              <a:avLst/>
              <a:gdLst/>
              <a:ahLst/>
              <a:cxnLst/>
              <a:rect l="l" t="t" r="r" b="b"/>
              <a:pathLst>
                <a:path w="1367" h="343" extrusionOk="0">
                  <a:moveTo>
                    <a:pt x="695" y="1"/>
                  </a:moveTo>
                  <a:lnTo>
                    <a:pt x="0" y="342"/>
                  </a:lnTo>
                  <a:lnTo>
                    <a:pt x="330" y="337"/>
                  </a:lnTo>
                  <a:lnTo>
                    <a:pt x="695" y="160"/>
                  </a:lnTo>
                  <a:lnTo>
                    <a:pt x="1048" y="331"/>
                  </a:lnTo>
                  <a:lnTo>
                    <a:pt x="1367" y="331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9"/>
            <p:cNvSpPr/>
            <p:nvPr/>
          </p:nvSpPr>
          <p:spPr>
            <a:xfrm>
              <a:off x="-1313009" y="2429780"/>
              <a:ext cx="124043" cy="30816"/>
            </a:xfrm>
            <a:custGeom>
              <a:avLst/>
              <a:gdLst/>
              <a:ahLst/>
              <a:cxnLst/>
              <a:rect l="l" t="t" r="r" b="b"/>
              <a:pathLst>
                <a:path w="1425" h="354" extrusionOk="0">
                  <a:moveTo>
                    <a:pt x="724" y="1"/>
                  </a:moveTo>
                  <a:lnTo>
                    <a:pt x="1" y="354"/>
                  </a:lnTo>
                  <a:lnTo>
                    <a:pt x="331" y="354"/>
                  </a:lnTo>
                  <a:lnTo>
                    <a:pt x="724" y="160"/>
                  </a:lnTo>
                  <a:lnTo>
                    <a:pt x="1105" y="348"/>
                  </a:lnTo>
                  <a:lnTo>
                    <a:pt x="1424" y="342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9"/>
            <p:cNvSpPr/>
            <p:nvPr/>
          </p:nvSpPr>
          <p:spPr>
            <a:xfrm>
              <a:off x="-1468215" y="2429780"/>
              <a:ext cx="129004" cy="32296"/>
            </a:xfrm>
            <a:custGeom>
              <a:avLst/>
              <a:gdLst/>
              <a:ahLst/>
              <a:cxnLst/>
              <a:rect l="l" t="t" r="r" b="b"/>
              <a:pathLst>
                <a:path w="1482" h="371" extrusionOk="0">
                  <a:moveTo>
                    <a:pt x="753" y="1"/>
                  </a:moveTo>
                  <a:lnTo>
                    <a:pt x="1" y="371"/>
                  </a:lnTo>
                  <a:lnTo>
                    <a:pt x="331" y="365"/>
                  </a:lnTo>
                  <a:lnTo>
                    <a:pt x="753" y="160"/>
                  </a:lnTo>
                  <a:lnTo>
                    <a:pt x="1163" y="359"/>
                  </a:lnTo>
                  <a:lnTo>
                    <a:pt x="1482" y="359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9"/>
            <p:cNvSpPr/>
            <p:nvPr/>
          </p:nvSpPr>
          <p:spPr>
            <a:xfrm>
              <a:off x="-1778539" y="2429780"/>
              <a:ext cx="138928" cy="34820"/>
            </a:xfrm>
            <a:custGeom>
              <a:avLst/>
              <a:gdLst/>
              <a:ahLst/>
              <a:cxnLst/>
              <a:rect l="l" t="t" r="r" b="b"/>
              <a:pathLst>
                <a:path w="1596" h="400" extrusionOk="0">
                  <a:moveTo>
                    <a:pt x="810" y="1"/>
                  </a:moveTo>
                  <a:lnTo>
                    <a:pt x="1" y="399"/>
                  </a:lnTo>
                  <a:lnTo>
                    <a:pt x="331" y="393"/>
                  </a:lnTo>
                  <a:lnTo>
                    <a:pt x="810" y="160"/>
                  </a:lnTo>
                  <a:lnTo>
                    <a:pt x="1277" y="388"/>
                  </a:lnTo>
                  <a:lnTo>
                    <a:pt x="1595" y="388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9"/>
            <p:cNvSpPr/>
            <p:nvPr/>
          </p:nvSpPr>
          <p:spPr>
            <a:xfrm>
              <a:off x="-1226223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9"/>
            <p:cNvSpPr/>
            <p:nvPr/>
          </p:nvSpPr>
          <p:spPr>
            <a:xfrm>
              <a:off x="-1813706" y="2101605"/>
              <a:ext cx="821032" cy="51098"/>
            </a:xfrm>
            <a:custGeom>
              <a:avLst/>
              <a:gdLst/>
              <a:ahLst/>
              <a:cxnLst/>
              <a:rect l="l" t="t" r="r" b="b"/>
              <a:pathLst>
                <a:path w="9432" h="587" extrusionOk="0">
                  <a:moveTo>
                    <a:pt x="1214" y="0"/>
                  </a:moveTo>
                  <a:lnTo>
                    <a:pt x="342" y="427"/>
                  </a:lnTo>
                  <a:lnTo>
                    <a:pt x="0" y="262"/>
                  </a:lnTo>
                  <a:lnTo>
                    <a:pt x="18" y="427"/>
                  </a:lnTo>
                  <a:lnTo>
                    <a:pt x="342" y="587"/>
                  </a:lnTo>
                  <a:lnTo>
                    <a:pt x="1214" y="160"/>
                  </a:lnTo>
                  <a:lnTo>
                    <a:pt x="2091" y="587"/>
                  </a:lnTo>
                  <a:lnTo>
                    <a:pt x="2968" y="160"/>
                  </a:lnTo>
                  <a:lnTo>
                    <a:pt x="3845" y="587"/>
                  </a:lnTo>
                  <a:lnTo>
                    <a:pt x="4722" y="160"/>
                  </a:lnTo>
                  <a:lnTo>
                    <a:pt x="5599" y="587"/>
                  </a:lnTo>
                  <a:lnTo>
                    <a:pt x="6476" y="160"/>
                  </a:lnTo>
                  <a:lnTo>
                    <a:pt x="7353" y="587"/>
                  </a:lnTo>
                  <a:lnTo>
                    <a:pt x="8230" y="160"/>
                  </a:lnTo>
                  <a:lnTo>
                    <a:pt x="9107" y="587"/>
                  </a:lnTo>
                  <a:lnTo>
                    <a:pt x="9432" y="427"/>
                  </a:lnTo>
                  <a:lnTo>
                    <a:pt x="9432" y="268"/>
                  </a:lnTo>
                  <a:lnTo>
                    <a:pt x="9107" y="427"/>
                  </a:lnTo>
                  <a:lnTo>
                    <a:pt x="8230" y="0"/>
                  </a:lnTo>
                  <a:lnTo>
                    <a:pt x="7353" y="427"/>
                  </a:lnTo>
                  <a:lnTo>
                    <a:pt x="6476" y="0"/>
                  </a:lnTo>
                  <a:lnTo>
                    <a:pt x="5599" y="427"/>
                  </a:lnTo>
                  <a:lnTo>
                    <a:pt x="4722" y="0"/>
                  </a:lnTo>
                  <a:lnTo>
                    <a:pt x="3845" y="427"/>
                  </a:lnTo>
                  <a:lnTo>
                    <a:pt x="2968" y="0"/>
                  </a:lnTo>
                  <a:lnTo>
                    <a:pt x="2091" y="427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-1073542" y="2061475"/>
              <a:ext cx="80867" cy="25332"/>
            </a:xfrm>
            <a:custGeom>
              <a:avLst/>
              <a:gdLst/>
              <a:ahLst/>
              <a:cxnLst/>
              <a:rect l="l" t="t" r="r" b="b"/>
              <a:pathLst>
                <a:path w="929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929" y="137"/>
                  </a:lnTo>
                  <a:lnTo>
                    <a:pt x="929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9"/>
            <p:cNvSpPr/>
            <p:nvPr/>
          </p:nvSpPr>
          <p:spPr>
            <a:xfrm>
              <a:off x="-1818667" y="2232962"/>
              <a:ext cx="811631" cy="51185"/>
            </a:xfrm>
            <a:custGeom>
              <a:avLst/>
              <a:gdLst/>
              <a:ahLst/>
              <a:cxnLst/>
              <a:rect l="l" t="t" r="r" b="b"/>
              <a:pathLst>
                <a:path w="9324" h="588" extrusionOk="0">
                  <a:moveTo>
                    <a:pt x="1271" y="1"/>
                  </a:moveTo>
                  <a:lnTo>
                    <a:pt x="399" y="428"/>
                  </a:lnTo>
                  <a:lnTo>
                    <a:pt x="18" y="245"/>
                  </a:lnTo>
                  <a:lnTo>
                    <a:pt x="0" y="394"/>
                  </a:lnTo>
                  <a:lnTo>
                    <a:pt x="399" y="587"/>
                  </a:lnTo>
                  <a:lnTo>
                    <a:pt x="1271" y="160"/>
                  </a:lnTo>
                  <a:lnTo>
                    <a:pt x="2148" y="587"/>
                  </a:lnTo>
                  <a:lnTo>
                    <a:pt x="3025" y="160"/>
                  </a:lnTo>
                  <a:lnTo>
                    <a:pt x="3902" y="587"/>
                  </a:lnTo>
                  <a:lnTo>
                    <a:pt x="4779" y="160"/>
                  </a:lnTo>
                  <a:lnTo>
                    <a:pt x="5656" y="587"/>
                  </a:lnTo>
                  <a:lnTo>
                    <a:pt x="6533" y="160"/>
                  </a:lnTo>
                  <a:lnTo>
                    <a:pt x="7410" y="587"/>
                  </a:lnTo>
                  <a:lnTo>
                    <a:pt x="8287" y="160"/>
                  </a:lnTo>
                  <a:lnTo>
                    <a:pt x="9164" y="587"/>
                  </a:lnTo>
                  <a:lnTo>
                    <a:pt x="9323" y="507"/>
                  </a:lnTo>
                  <a:lnTo>
                    <a:pt x="9301" y="359"/>
                  </a:lnTo>
                  <a:lnTo>
                    <a:pt x="9164" y="428"/>
                  </a:lnTo>
                  <a:lnTo>
                    <a:pt x="8287" y="1"/>
                  </a:lnTo>
                  <a:lnTo>
                    <a:pt x="7410" y="428"/>
                  </a:lnTo>
                  <a:lnTo>
                    <a:pt x="6533" y="1"/>
                  </a:lnTo>
                  <a:lnTo>
                    <a:pt x="5656" y="428"/>
                  </a:lnTo>
                  <a:lnTo>
                    <a:pt x="4779" y="1"/>
                  </a:lnTo>
                  <a:lnTo>
                    <a:pt x="3902" y="428"/>
                  </a:lnTo>
                  <a:lnTo>
                    <a:pt x="3025" y="1"/>
                  </a:lnTo>
                  <a:lnTo>
                    <a:pt x="2148" y="428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9"/>
            <p:cNvSpPr/>
            <p:nvPr/>
          </p:nvSpPr>
          <p:spPr>
            <a:xfrm>
              <a:off x="-1810224" y="2167501"/>
              <a:ext cx="808671" cy="50663"/>
            </a:xfrm>
            <a:custGeom>
              <a:avLst/>
              <a:gdLst/>
              <a:ahLst/>
              <a:cxnLst/>
              <a:rect l="l" t="t" r="r" b="b"/>
              <a:pathLst>
                <a:path w="9290" h="582" extrusionOk="0">
                  <a:moveTo>
                    <a:pt x="1174" y="1"/>
                  </a:moveTo>
                  <a:lnTo>
                    <a:pt x="302" y="428"/>
                  </a:lnTo>
                  <a:lnTo>
                    <a:pt x="17" y="291"/>
                  </a:lnTo>
                  <a:lnTo>
                    <a:pt x="0" y="439"/>
                  </a:lnTo>
                  <a:lnTo>
                    <a:pt x="302" y="582"/>
                  </a:lnTo>
                  <a:lnTo>
                    <a:pt x="1174" y="155"/>
                  </a:lnTo>
                  <a:lnTo>
                    <a:pt x="2051" y="582"/>
                  </a:lnTo>
                  <a:lnTo>
                    <a:pt x="2928" y="155"/>
                  </a:lnTo>
                  <a:lnTo>
                    <a:pt x="3805" y="582"/>
                  </a:lnTo>
                  <a:lnTo>
                    <a:pt x="4682" y="155"/>
                  </a:lnTo>
                  <a:lnTo>
                    <a:pt x="5559" y="582"/>
                  </a:lnTo>
                  <a:lnTo>
                    <a:pt x="6436" y="155"/>
                  </a:lnTo>
                  <a:lnTo>
                    <a:pt x="7313" y="582"/>
                  </a:lnTo>
                  <a:lnTo>
                    <a:pt x="8190" y="155"/>
                  </a:lnTo>
                  <a:lnTo>
                    <a:pt x="9067" y="582"/>
                  </a:lnTo>
                  <a:lnTo>
                    <a:pt x="9255" y="491"/>
                  </a:lnTo>
                  <a:lnTo>
                    <a:pt x="9289" y="320"/>
                  </a:lnTo>
                  <a:lnTo>
                    <a:pt x="9067" y="428"/>
                  </a:lnTo>
                  <a:lnTo>
                    <a:pt x="8190" y="1"/>
                  </a:lnTo>
                  <a:lnTo>
                    <a:pt x="7313" y="428"/>
                  </a:lnTo>
                  <a:lnTo>
                    <a:pt x="6436" y="1"/>
                  </a:lnTo>
                  <a:lnTo>
                    <a:pt x="5559" y="428"/>
                  </a:lnTo>
                  <a:lnTo>
                    <a:pt x="4682" y="1"/>
                  </a:lnTo>
                  <a:lnTo>
                    <a:pt x="3805" y="428"/>
                  </a:lnTo>
                  <a:lnTo>
                    <a:pt x="2928" y="1"/>
                  </a:lnTo>
                  <a:lnTo>
                    <a:pt x="2051" y="428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9"/>
            <p:cNvSpPr/>
            <p:nvPr/>
          </p:nvSpPr>
          <p:spPr>
            <a:xfrm>
              <a:off x="-1807264" y="2456069"/>
              <a:ext cx="17410" cy="8531"/>
            </a:xfrm>
            <a:custGeom>
              <a:avLst/>
              <a:gdLst/>
              <a:ahLst/>
              <a:cxnLst/>
              <a:rect l="l" t="t" r="r" b="b"/>
              <a:pathLst>
                <a:path w="200" h="98" extrusionOk="0">
                  <a:moveTo>
                    <a:pt x="0" y="0"/>
                  </a:moveTo>
                  <a:lnTo>
                    <a:pt x="0" y="97"/>
                  </a:lnTo>
                  <a:lnTo>
                    <a:pt x="20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9"/>
            <p:cNvSpPr/>
            <p:nvPr/>
          </p:nvSpPr>
          <p:spPr>
            <a:xfrm>
              <a:off x="-1815186" y="2298423"/>
              <a:ext cx="817550" cy="51098"/>
            </a:xfrm>
            <a:custGeom>
              <a:avLst/>
              <a:gdLst/>
              <a:ahLst/>
              <a:cxnLst/>
              <a:rect l="l" t="t" r="r" b="b"/>
              <a:pathLst>
                <a:path w="9392" h="587" extrusionOk="0">
                  <a:moveTo>
                    <a:pt x="1231" y="0"/>
                  </a:moveTo>
                  <a:lnTo>
                    <a:pt x="359" y="427"/>
                  </a:lnTo>
                  <a:lnTo>
                    <a:pt x="0" y="257"/>
                  </a:lnTo>
                  <a:lnTo>
                    <a:pt x="17" y="422"/>
                  </a:lnTo>
                  <a:lnTo>
                    <a:pt x="359" y="587"/>
                  </a:lnTo>
                  <a:lnTo>
                    <a:pt x="1231" y="160"/>
                  </a:lnTo>
                  <a:lnTo>
                    <a:pt x="2108" y="587"/>
                  </a:lnTo>
                  <a:lnTo>
                    <a:pt x="2985" y="160"/>
                  </a:lnTo>
                  <a:lnTo>
                    <a:pt x="3862" y="587"/>
                  </a:lnTo>
                  <a:lnTo>
                    <a:pt x="4739" y="160"/>
                  </a:lnTo>
                  <a:lnTo>
                    <a:pt x="5616" y="587"/>
                  </a:lnTo>
                  <a:lnTo>
                    <a:pt x="6493" y="160"/>
                  </a:lnTo>
                  <a:lnTo>
                    <a:pt x="7370" y="587"/>
                  </a:lnTo>
                  <a:lnTo>
                    <a:pt x="8247" y="160"/>
                  </a:lnTo>
                  <a:lnTo>
                    <a:pt x="9124" y="587"/>
                  </a:lnTo>
                  <a:lnTo>
                    <a:pt x="9392" y="462"/>
                  </a:lnTo>
                  <a:lnTo>
                    <a:pt x="9369" y="314"/>
                  </a:lnTo>
                  <a:lnTo>
                    <a:pt x="9124" y="427"/>
                  </a:lnTo>
                  <a:lnTo>
                    <a:pt x="8247" y="0"/>
                  </a:lnTo>
                  <a:lnTo>
                    <a:pt x="7370" y="427"/>
                  </a:lnTo>
                  <a:lnTo>
                    <a:pt x="6493" y="0"/>
                  </a:lnTo>
                  <a:lnTo>
                    <a:pt x="5616" y="427"/>
                  </a:lnTo>
                  <a:lnTo>
                    <a:pt x="4739" y="0"/>
                  </a:lnTo>
                  <a:lnTo>
                    <a:pt x="3862" y="427"/>
                  </a:lnTo>
                  <a:lnTo>
                    <a:pt x="2985" y="0"/>
                  </a:lnTo>
                  <a:lnTo>
                    <a:pt x="2108" y="42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9"/>
            <p:cNvSpPr/>
            <p:nvPr/>
          </p:nvSpPr>
          <p:spPr>
            <a:xfrm>
              <a:off x="-1002685" y="2453545"/>
              <a:ext cx="10010" cy="4614"/>
            </a:xfrm>
            <a:custGeom>
              <a:avLst/>
              <a:gdLst/>
              <a:ahLst/>
              <a:cxnLst/>
              <a:rect l="l" t="t" r="r" b="b"/>
              <a:pathLst>
                <a:path w="115" h="53" extrusionOk="0">
                  <a:moveTo>
                    <a:pt x="115" y="1"/>
                  </a:moveTo>
                  <a:lnTo>
                    <a:pt x="1" y="52"/>
                  </a:lnTo>
                  <a:lnTo>
                    <a:pt x="115" y="5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9"/>
            <p:cNvSpPr/>
            <p:nvPr/>
          </p:nvSpPr>
          <p:spPr>
            <a:xfrm>
              <a:off x="-1807787" y="2364319"/>
              <a:ext cx="815113" cy="51185"/>
            </a:xfrm>
            <a:custGeom>
              <a:avLst/>
              <a:gdLst/>
              <a:ahLst/>
              <a:cxnLst/>
              <a:rect l="l" t="t" r="r" b="b"/>
              <a:pathLst>
                <a:path w="9364" h="588" extrusionOk="0">
                  <a:moveTo>
                    <a:pt x="1146" y="1"/>
                  </a:moveTo>
                  <a:lnTo>
                    <a:pt x="274" y="428"/>
                  </a:lnTo>
                  <a:lnTo>
                    <a:pt x="1" y="297"/>
                  </a:lnTo>
                  <a:lnTo>
                    <a:pt x="6" y="348"/>
                  </a:lnTo>
                  <a:lnTo>
                    <a:pt x="6" y="456"/>
                  </a:lnTo>
                  <a:lnTo>
                    <a:pt x="274" y="587"/>
                  </a:lnTo>
                  <a:lnTo>
                    <a:pt x="1146" y="160"/>
                  </a:lnTo>
                  <a:lnTo>
                    <a:pt x="2023" y="587"/>
                  </a:lnTo>
                  <a:lnTo>
                    <a:pt x="2900" y="160"/>
                  </a:lnTo>
                  <a:lnTo>
                    <a:pt x="3777" y="587"/>
                  </a:lnTo>
                  <a:lnTo>
                    <a:pt x="4654" y="160"/>
                  </a:lnTo>
                  <a:lnTo>
                    <a:pt x="5531" y="587"/>
                  </a:lnTo>
                  <a:lnTo>
                    <a:pt x="6408" y="160"/>
                  </a:lnTo>
                  <a:lnTo>
                    <a:pt x="7285" y="587"/>
                  </a:lnTo>
                  <a:lnTo>
                    <a:pt x="8162" y="160"/>
                  </a:lnTo>
                  <a:lnTo>
                    <a:pt x="9039" y="587"/>
                  </a:lnTo>
                  <a:lnTo>
                    <a:pt x="9364" y="428"/>
                  </a:lnTo>
                  <a:lnTo>
                    <a:pt x="9364" y="268"/>
                  </a:lnTo>
                  <a:lnTo>
                    <a:pt x="9039" y="428"/>
                  </a:lnTo>
                  <a:lnTo>
                    <a:pt x="8162" y="1"/>
                  </a:lnTo>
                  <a:lnTo>
                    <a:pt x="7285" y="428"/>
                  </a:lnTo>
                  <a:lnTo>
                    <a:pt x="6408" y="1"/>
                  </a:lnTo>
                  <a:lnTo>
                    <a:pt x="5531" y="428"/>
                  </a:lnTo>
                  <a:lnTo>
                    <a:pt x="4654" y="1"/>
                  </a:lnTo>
                  <a:lnTo>
                    <a:pt x="3777" y="428"/>
                  </a:lnTo>
                  <a:lnTo>
                    <a:pt x="2900" y="1"/>
                  </a:lnTo>
                  <a:lnTo>
                    <a:pt x="2023" y="428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63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lvl="0" indent="0" algn="l" rtl="0"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986" name="Google Shape;986;p63"/>
          <p:cNvSpPr txBox="1">
            <a:spLocks noGrp="1"/>
          </p:cNvSpPr>
          <p:nvPr>
            <p:ph type="title"/>
          </p:nvPr>
        </p:nvSpPr>
        <p:spPr>
          <a:xfrm>
            <a:off x="714175" y="317282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Evaluasi Model Struktural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14205-0DDD-E458-607C-53FCAE855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8" t="30075" r="18955" b="3943"/>
          <a:stretch/>
        </p:blipFill>
        <p:spPr>
          <a:xfrm>
            <a:off x="2115402" y="1046778"/>
            <a:ext cx="4913196" cy="3712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68"/>
          <p:cNvGrpSpPr/>
          <p:nvPr/>
        </p:nvGrpSpPr>
        <p:grpSpPr>
          <a:xfrm>
            <a:off x="2607325" y="351650"/>
            <a:ext cx="3838046" cy="1017677"/>
            <a:chOff x="2607325" y="351650"/>
            <a:chExt cx="3838046" cy="1017677"/>
          </a:xfrm>
        </p:grpSpPr>
        <p:sp>
          <p:nvSpPr>
            <p:cNvPr id="1124" name="Google Shape;1124;p68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68"/>
          <p:cNvSpPr txBox="1">
            <a:spLocks noGrp="1"/>
          </p:cNvSpPr>
          <p:nvPr>
            <p:ph type="title"/>
          </p:nvPr>
        </p:nvSpPr>
        <p:spPr>
          <a:xfrm flipH="1">
            <a:off x="612951" y="127553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127" name="Google Shape;1127;p68"/>
          <p:cNvSpPr txBox="1">
            <a:spLocks noGrp="1"/>
          </p:cNvSpPr>
          <p:nvPr>
            <p:ph type="subTitle" idx="1"/>
          </p:nvPr>
        </p:nvSpPr>
        <p:spPr>
          <a:xfrm>
            <a:off x="872264" y="2109405"/>
            <a:ext cx="4191054" cy="1780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/>
              <a:t>O</a:t>
            </a:r>
            <a:r>
              <a:rPr lang="en" sz="1800" b="1" dirty="0"/>
              <a:t>uter Loading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Menunjukan korelasi/validitas antara indikator dengan varibel (konstruk)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/>
              <a:t>S</a:t>
            </a:r>
            <a:r>
              <a:rPr lang="en" sz="1800" dirty="0"/>
              <a:t>ecara keseluruhan setiap item yang mengukur varibel memiliki LF &gt; 0.70 (valid)</a:t>
            </a:r>
            <a:endParaRPr sz="1800" dirty="0"/>
          </a:p>
        </p:txBody>
      </p:sp>
      <p:sp>
        <p:nvSpPr>
          <p:cNvPr id="1129" name="Google Shape;1129;p68"/>
          <p:cNvSpPr txBox="1">
            <a:spLocks noGrp="1"/>
          </p:cNvSpPr>
          <p:nvPr>
            <p:ph type="title" idx="3"/>
          </p:nvPr>
        </p:nvSpPr>
        <p:spPr>
          <a:xfrm>
            <a:off x="2617742" y="520624"/>
            <a:ext cx="3892184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Gill Sans Nova" panose="020B0602020104020203" pitchFamily="34" charset="0"/>
              </a:rPr>
              <a:t>Evaluasi Model Struktural</a:t>
            </a:r>
            <a:endParaRPr sz="2800" dirty="0">
              <a:latin typeface="Gill Sans Nova" panose="020B0602020104020203" pitchFamily="34" charset="0"/>
            </a:endParaRPr>
          </a:p>
        </p:txBody>
      </p:sp>
      <p:sp>
        <p:nvSpPr>
          <p:cNvPr id="1134" name="Google Shape;1134;p68"/>
          <p:cNvSpPr txBox="1">
            <a:spLocks noGrp="1"/>
          </p:cNvSpPr>
          <p:nvPr>
            <p:ph type="subTitle" idx="8"/>
          </p:nvPr>
        </p:nvSpPr>
        <p:spPr>
          <a:xfrm>
            <a:off x="5631650" y="2136701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1138" name="Google Shape;1138;p68"/>
          <p:cNvSpPr txBox="1">
            <a:spLocks noGrp="1"/>
          </p:cNvSpPr>
          <p:nvPr>
            <p:ph type="subTitle" idx="15"/>
          </p:nvPr>
        </p:nvSpPr>
        <p:spPr>
          <a:xfrm>
            <a:off x="1351124" y="1401830"/>
            <a:ext cx="5392052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ill Sans Nova" panose="020B0602020104020203" pitchFamily="34" charset="0"/>
              </a:rPr>
              <a:t>Loading Factor (LF) &gt; 0.70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1139" name="Google Shape;1139;p68"/>
          <p:cNvSpPr/>
          <p:nvPr/>
        </p:nvSpPr>
        <p:spPr>
          <a:xfrm rot="-1869146">
            <a:off x="1457207" y="17657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8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8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8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8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8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68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8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68"/>
          <p:cNvGrpSpPr/>
          <p:nvPr/>
        </p:nvGrpSpPr>
        <p:grpSpPr>
          <a:xfrm rot="-406465">
            <a:off x="3898154" y="206994"/>
            <a:ext cx="1287909" cy="344459"/>
            <a:chOff x="-1128125" y="1939975"/>
            <a:chExt cx="859776" cy="229952"/>
          </a:xfrm>
        </p:grpSpPr>
        <p:sp>
          <p:nvSpPr>
            <p:cNvPr id="1148" name="Google Shape;1148;p68"/>
            <p:cNvSpPr/>
            <p:nvPr/>
          </p:nvSpPr>
          <p:spPr>
            <a:xfrm>
              <a:off x="-1128125" y="1939975"/>
              <a:ext cx="859776" cy="229952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-600144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-600144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-646522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-612310" y="2005022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-599846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-646522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-646522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-637435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-612310" y="2096089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-60014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-551184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-551184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-551184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-60014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-542445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-564492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-564492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-562208" y="2152894"/>
              <a:ext cx="12463" cy="12513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-646522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-741810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-741810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-754819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-707300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-732772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-754819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-516972" y="2096089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-741810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-741810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-754819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-659780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-69513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-659780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-659780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-69513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-69513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-695134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-69513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-707300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-36085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-36085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-36085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-36085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-37193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-409519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-374165" y="2053932"/>
              <a:ext cx="15045" cy="12662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-37386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-351820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-409519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-314479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-32863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-314479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-278877" y="1954971"/>
              <a:ext cx="10527" cy="12761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-314479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-32863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-314231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-314479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-504558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-456195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-46920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-46920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-409519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-50480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-516972" y="2005022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-50480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-50480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-50480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-46920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-421684" y="2096089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-40951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-421684" y="2005022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-409519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-447157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-456195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-456195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-456195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-551184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-1090487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-1090487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-1075789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-1113377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-107608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-112246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-112246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-112246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-1027425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-1027425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-1027425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-1110547" y="2156717"/>
              <a:ext cx="21252" cy="13208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-1027425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-104043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-104043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-107608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-107608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-104043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-790422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-112246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-536785" y="2156816"/>
              <a:ext cx="18720" cy="10577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-504261" y="2156816"/>
              <a:ext cx="18422" cy="10577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-1076087" y="2156717"/>
              <a:ext cx="21550" cy="13208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-599300" y="2156816"/>
              <a:ext cx="18720" cy="11123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-441199" y="2156767"/>
              <a:ext cx="18174" cy="10328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-408973" y="2156767"/>
              <a:ext cx="17876" cy="10030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-278877" y="2152894"/>
              <a:ext cx="10527" cy="12513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-31363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-34531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-632370" y="2156816"/>
              <a:ext cx="19018" cy="11123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-694588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-980501" y="2156717"/>
              <a:ext cx="20706" cy="12662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-919376" y="2156717"/>
              <a:ext cx="20408" cy="12364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-1014961" y="2156717"/>
              <a:ext cx="20954" cy="12910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-885163" y="2156717"/>
              <a:ext cx="20110" cy="12364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-823542" y="2156717"/>
              <a:ext cx="19862" cy="12066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-727956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-789876" y="2156816"/>
              <a:ext cx="19862" cy="11719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-107608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-836800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-850107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-836800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-850107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-836800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-885759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-885759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-885759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-85010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-790422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-790422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-885759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-790174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-790422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-1018388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-828060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-80487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-80487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-836800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-94316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-885461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-98104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-945395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-981047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-992915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-981047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-992915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-98074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-980749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-93213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-923100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-899911" y="2096089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-899911" y="2005022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-93213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-93213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-93213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-945395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68"/>
          <p:cNvGrpSpPr/>
          <p:nvPr/>
        </p:nvGrpSpPr>
        <p:grpSpPr>
          <a:xfrm>
            <a:off x="7100000" y="338851"/>
            <a:ext cx="1430082" cy="1211194"/>
            <a:chOff x="7100000" y="338851"/>
            <a:chExt cx="1430082" cy="1211194"/>
          </a:xfrm>
        </p:grpSpPr>
        <p:sp>
          <p:nvSpPr>
            <p:cNvPr id="1303" name="Google Shape;1303;p68"/>
            <p:cNvSpPr/>
            <p:nvPr/>
          </p:nvSpPr>
          <p:spPr>
            <a:xfrm rot="-2046389">
              <a:off x="7635411" y="428828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 rot="-2046389">
              <a:off x="7657946" y="406284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 rot="941997">
              <a:off x="7155118" y="1088277"/>
              <a:ext cx="1306797" cy="226557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 rot="941997">
              <a:off x="7080265" y="1316839"/>
              <a:ext cx="1390816" cy="4588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 rot="941997">
              <a:off x="7174193" y="1054534"/>
              <a:ext cx="1375733" cy="43017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 rot="941997">
              <a:off x="7184666" y="1074267"/>
              <a:ext cx="1327935" cy="43336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 rot="941997">
              <a:off x="7109013" y="1297170"/>
              <a:ext cx="1333989" cy="33776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A55EA-9A3E-2BF4-E559-D68A4A2A4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897" y="1347815"/>
            <a:ext cx="2734057" cy="4963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68"/>
          <p:cNvGrpSpPr/>
          <p:nvPr/>
        </p:nvGrpSpPr>
        <p:grpSpPr>
          <a:xfrm>
            <a:off x="2607325" y="351650"/>
            <a:ext cx="3838046" cy="1017677"/>
            <a:chOff x="2607325" y="351650"/>
            <a:chExt cx="3838046" cy="1017677"/>
          </a:xfrm>
        </p:grpSpPr>
        <p:sp>
          <p:nvSpPr>
            <p:cNvPr id="1124" name="Google Shape;1124;p68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68"/>
          <p:cNvSpPr txBox="1">
            <a:spLocks noGrp="1"/>
          </p:cNvSpPr>
          <p:nvPr>
            <p:ph type="title"/>
          </p:nvPr>
        </p:nvSpPr>
        <p:spPr>
          <a:xfrm flipH="1">
            <a:off x="612951" y="127553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127" name="Google Shape;1127;p68"/>
          <p:cNvSpPr txBox="1">
            <a:spLocks noGrp="1"/>
          </p:cNvSpPr>
          <p:nvPr>
            <p:ph type="subTitle" idx="1"/>
          </p:nvPr>
        </p:nvSpPr>
        <p:spPr>
          <a:xfrm>
            <a:off x="885911" y="1986573"/>
            <a:ext cx="8092213" cy="1780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/>
              <a:t>Construct Reliability and Validity</a:t>
            </a: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Mengukur batas bawah nilai reliabilitas sesungguhnya dari suatu model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</p:txBody>
      </p:sp>
      <p:sp>
        <p:nvSpPr>
          <p:cNvPr id="1129" name="Google Shape;1129;p68"/>
          <p:cNvSpPr txBox="1">
            <a:spLocks noGrp="1"/>
          </p:cNvSpPr>
          <p:nvPr>
            <p:ph type="title" idx="3"/>
          </p:nvPr>
        </p:nvSpPr>
        <p:spPr>
          <a:xfrm>
            <a:off x="2617742" y="520624"/>
            <a:ext cx="3892184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Gill Sans Nova" panose="020B0602020104020203" pitchFamily="34" charset="0"/>
              </a:rPr>
              <a:t>Evaluasi Model Struktural</a:t>
            </a:r>
            <a:endParaRPr sz="2800" dirty="0">
              <a:latin typeface="Gill Sans Nova" panose="020B0602020104020203" pitchFamily="34" charset="0"/>
            </a:endParaRPr>
          </a:p>
        </p:txBody>
      </p:sp>
      <p:sp>
        <p:nvSpPr>
          <p:cNvPr id="1134" name="Google Shape;1134;p68"/>
          <p:cNvSpPr txBox="1">
            <a:spLocks noGrp="1"/>
          </p:cNvSpPr>
          <p:nvPr>
            <p:ph type="subTitle" idx="8"/>
          </p:nvPr>
        </p:nvSpPr>
        <p:spPr>
          <a:xfrm>
            <a:off x="872264" y="4182644"/>
            <a:ext cx="762143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sz="1600" dirty="0" err="1"/>
              <a:t>Seluruh</a:t>
            </a:r>
            <a:r>
              <a:rPr lang="en-ID" sz="1600" dirty="0"/>
              <a:t> </a:t>
            </a:r>
            <a:r>
              <a:rPr lang="en-ID" sz="1600" dirty="0" err="1"/>
              <a:t>variabel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CR &gt; 0.70 </a:t>
            </a:r>
            <a:r>
              <a:rPr lang="en-ID" sz="1600" dirty="0" err="1"/>
              <a:t>menunjukan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setiap</a:t>
            </a:r>
            <a:r>
              <a:rPr lang="en-ID" sz="1600" dirty="0"/>
              <a:t> item </a:t>
            </a:r>
            <a:r>
              <a:rPr lang="en-ID" sz="1600" dirty="0" err="1"/>
              <a:t>reliabel</a:t>
            </a:r>
            <a:endParaRPr lang="en-ID" sz="1600" dirty="0"/>
          </a:p>
          <a:p>
            <a:pPr marL="0" lvl="0" indent="0"/>
            <a:endParaRPr lang="en-ID" sz="1600" dirty="0"/>
          </a:p>
        </p:txBody>
      </p:sp>
      <p:sp>
        <p:nvSpPr>
          <p:cNvPr id="1138" name="Google Shape;1138;p68"/>
          <p:cNvSpPr txBox="1">
            <a:spLocks noGrp="1"/>
          </p:cNvSpPr>
          <p:nvPr>
            <p:ph type="subTitle" idx="15"/>
          </p:nvPr>
        </p:nvSpPr>
        <p:spPr>
          <a:xfrm>
            <a:off x="1351124" y="1401830"/>
            <a:ext cx="5392052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Gill Sans Nova" panose="020B0602020104020203" pitchFamily="34" charset="0"/>
              </a:rPr>
              <a:t>Reliabilitas</a:t>
            </a:r>
            <a:r>
              <a:rPr lang="en-US" dirty="0">
                <a:latin typeface="Gill Sans Nova" panose="020B0602020104020203" pitchFamily="34" charset="0"/>
              </a:rPr>
              <a:t>. Cronbach’s Alpha &gt; 0.70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1139" name="Google Shape;1139;p68"/>
          <p:cNvSpPr/>
          <p:nvPr/>
        </p:nvSpPr>
        <p:spPr>
          <a:xfrm rot="-1869146">
            <a:off x="1457207" y="17657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8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8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8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8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8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68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8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68"/>
          <p:cNvGrpSpPr/>
          <p:nvPr/>
        </p:nvGrpSpPr>
        <p:grpSpPr>
          <a:xfrm rot="-406465">
            <a:off x="3898154" y="206994"/>
            <a:ext cx="1287909" cy="344459"/>
            <a:chOff x="-1128125" y="1939975"/>
            <a:chExt cx="859776" cy="229952"/>
          </a:xfrm>
        </p:grpSpPr>
        <p:sp>
          <p:nvSpPr>
            <p:cNvPr id="1148" name="Google Shape;1148;p68"/>
            <p:cNvSpPr/>
            <p:nvPr/>
          </p:nvSpPr>
          <p:spPr>
            <a:xfrm>
              <a:off x="-1128125" y="1939975"/>
              <a:ext cx="859776" cy="229952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-600144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-600144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-646522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-612310" y="2005022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-599846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-646522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-646522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-637435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-612310" y="2096089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-60014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-551184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-551184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-551184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-60014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-542445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-564492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-564492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-562208" y="2152894"/>
              <a:ext cx="12463" cy="12513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-646522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-741810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-741810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-754819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-707300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-732772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-754819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-516972" y="2096089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-741810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-741810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-754819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-659780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-69513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-659780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-659780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-69513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-69513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-695134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-69513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-707300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-36085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-36085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-36085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-36085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-37193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-409519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-374165" y="2053932"/>
              <a:ext cx="15045" cy="12662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-37386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-351820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-409519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-314479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-32863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-314479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-278877" y="1954971"/>
              <a:ext cx="10527" cy="12761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-314479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-32863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-314231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-314479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-504558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-456195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-46920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-46920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-409519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-50480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-516972" y="2005022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-50480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-50480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-50480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-46920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-421684" y="2096089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-40951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-421684" y="2005022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-409519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-447157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-456195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-456195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-456195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-551184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-1090487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-1090487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-1075789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-1113377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-107608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-112246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-112246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-112246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-1027425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-1027425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-1027425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-1110547" y="2156717"/>
              <a:ext cx="21252" cy="13208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-1027425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-104043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-104043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-107608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-107608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-104043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-790422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-112246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-536785" y="2156816"/>
              <a:ext cx="18720" cy="10577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-504261" y="2156816"/>
              <a:ext cx="18422" cy="10577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-1076087" y="2156717"/>
              <a:ext cx="21550" cy="13208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-599300" y="2156816"/>
              <a:ext cx="18720" cy="11123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-441199" y="2156767"/>
              <a:ext cx="18174" cy="10328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-408973" y="2156767"/>
              <a:ext cx="17876" cy="10030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-278877" y="2152894"/>
              <a:ext cx="10527" cy="12513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-31363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-34531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-632370" y="2156816"/>
              <a:ext cx="19018" cy="11123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-694588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-980501" y="2156717"/>
              <a:ext cx="20706" cy="12662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-919376" y="2156717"/>
              <a:ext cx="20408" cy="12364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-1014961" y="2156717"/>
              <a:ext cx="20954" cy="12910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-885163" y="2156717"/>
              <a:ext cx="20110" cy="12364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-823542" y="2156717"/>
              <a:ext cx="19862" cy="12066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-727956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-789876" y="2156816"/>
              <a:ext cx="19862" cy="11719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-107608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-836800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-850107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-836800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-850107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-836800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-885759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-885759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-885759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-85010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-790422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-790422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-885759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-790174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-790422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-1018388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-828060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-80487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-80487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-836800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-94316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-885461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-98104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-945395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-981047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-992915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-981047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-992915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-98074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-980749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-93213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-923100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-899911" y="2096089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-899911" y="2005022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-93213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-93213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-93213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-945395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68"/>
          <p:cNvGrpSpPr/>
          <p:nvPr/>
        </p:nvGrpSpPr>
        <p:grpSpPr>
          <a:xfrm>
            <a:off x="7100000" y="338851"/>
            <a:ext cx="1430082" cy="1211194"/>
            <a:chOff x="7100000" y="338851"/>
            <a:chExt cx="1430082" cy="1211194"/>
          </a:xfrm>
        </p:grpSpPr>
        <p:sp>
          <p:nvSpPr>
            <p:cNvPr id="1303" name="Google Shape;1303;p68"/>
            <p:cNvSpPr/>
            <p:nvPr/>
          </p:nvSpPr>
          <p:spPr>
            <a:xfrm rot="-2046389">
              <a:off x="7635411" y="428828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 rot="-2046389">
              <a:off x="7657946" y="406284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 rot="941997">
              <a:off x="7155118" y="1088277"/>
              <a:ext cx="1306797" cy="226557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 rot="941997">
              <a:off x="7080265" y="1316839"/>
              <a:ext cx="1390816" cy="4588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 rot="941997">
              <a:off x="7174193" y="1054534"/>
              <a:ext cx="1375733" cy="43017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 rot="941997">
              <a:off x="7184666" y="1074267"/>
              <a:ext cx="1327935" cy="43336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 rot="941997">
              <a:off x="7109013" y="1297170"/>
              <a:ext cx="1333989" cy="33776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E5A1211-5CD7-7EE2-916F-226F4615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7" y="2696425"/>
            <a:ext cx="8392696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68"/>
          <p:cNvGrpSpPr/>
          <p:nvPr/>
        </p:nvGrpSpPr>
        <p:grpSpPr>
          <a:xfrm>
            <a:off x="2607325" y="351650"/>
            <a:ext cx="3838046" cy="1017677"/>
            <a:chOff x="2607325" y="351650"/>
            <a:chExt cx="3838046" cy="1017677"/>
          </a:xfrm>
        </p:grpSpPr>
        <p:sp>
          <p:nvSpPr>
            <p:cNvPr id="1124" name="Google Shape;1124;p68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68"/>
          <p:cNvSpPr txBox="1">
            <a:spLocks noGrp="1"/>
          </p:cNvSpPr>
          <p:nvPr>
            <p:ph type="title"/>
          </p:nvPr>
        </p:nvSpPr>
        <p:spPr>
          <a:xfrm flipH="1">
            <a:off x="612951" y="127553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127" name="Google Shape;1127;p68"/>
          <p:cNvSpPr txBox="1">
            <a:spLocks noGrp="1"/>
          </p:cNvSpPr>
          <p:nvPr>
            <p:ph type="subTitle" idx="1"/>
          </p:nvPr>
        </p:nvSpPr>
        <p:spPr>
          <a:xfrm>
            <a:off x="885911" y="1986573"/>
            <a:ext cx="8092213" cy="17802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/>
              <a:t>Construct Reliability and Validity</a:t>
            </a: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Mengukur nilai reliabilitas sesungguhnya dari suatu variabel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</p:txBody>
      </p:sp>
      <p:sp>
        <p:nvSpPr>
          <p:cNvPr id="1129" name="Google Shape;1129;p68"/>
          <p:cNvSpPr txBox="1">
            <a:spLocks noGrp="1"/>
          </p:cNvSpPr>
          <p:nvPr>
            <p:ph type="title" idx="3"/>
          </p:nvPr>
        </p:nvSpPr>
        <p:spPr>
          <a:xfrm>
            <a:off x="2617742" y="520624"/>
            <a:ext cx="3892184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Gill Sans Nova" panose="020B0602020104020203" pitchFamily="34" charset="0"/>
              </a:rPr>
              <a:t>Evaluasi Model Struktural</a:t>
            </a:r>
            <a:endParaRPr sz="2800" dirty="0">
              <a:latin typeface="Gill Sans Nova" panose="020B0602020104020203" pitchFamily="34" charset="0"/>
            </a:endParaRPr>
          </a:p>
        </p:txBody>
      </p:sp>
      <p:sp>
        <p:nvSpPr>
          <p:cNvPr id="1134" name="Google Shape;1134;p68"/>
          <p:cNvSpPr txBox="1">
            <a:spLocks noGrp="1"/>
          </p:cNvSpPr>
          <p:nvPr>
            <p:ph type="subTitle" idx="8"/>
          </p:nvPr>
        </p:nvSpPr>
        <p:spPr>
          <a:xfrm>
            <a:off x="872264" y="4182644"/>
            <a:ext cx="762143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sz="1600" dirty="0" err="1"/>
              <a:t>Seluruh</a:t>
            </a:r>
            <a:r>
              <a:rPr lang="en-ID" sz="1600" dirty="0"/>
              <a:t> </a:t>
            </a:r>
            <a:r>
              <a:rPr lang="en-ID" sz="1600" dirty="0" err="1"/>
              <a:t>variabel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CR &gt; 0.70 </a:t>
            </a:r>
            <a:r>
              <a:rPr lang="en-ID" sz="1600" dirty="0" err="1"/>
              <a:t>menunjukan</a:t>
            </a:r>
            <a:r>
              <a:rPr lang="en-ID" sz="1600" dirty="0"/>
              <a:t> </a:t>
            </a:r>
            <a:r>
              <a:rPr lang="en-ID" sz="1600" dirty="0" err="1"/>
              <a:t>bahwa</a:t>
            </a:r>
            <a:r>
              <a:rPr lang="en-ID" sz="1600" dirty="0"/>
              <a:t> </a:t>
            </a:r>
            <a:r>
              <a:rPr lang="en-ID" sz="1600" dirty="0" err="1"/>
              <a:t>setiap</a:t>
            </a:r>
            <a:r>
              <a:rPr lang="en-ID" sz="1600" dirty="0"/>
              <a:t> item </a:t>
            </a:r>
            <a:r>
              <a:rPr lang="en-ID" sz="1600" dirty="0" err="1"/>
              <a:t>reliabel</a:t>
            </a:r>
            <a:r>
              <a:rPr lang="en-ID" sz="1600" dirty="0"/>
              <a:t>/</a:t>
            </a:r>
            <a:r>
              <a:rPr lang="en-ID" sz="1600" dirty="0" err="1"/>
              <a:t>konsisten</a:t>
            </a:r>
            <a:endParaRPr lang="en-ID" sz="1600" dirty="0"/>
          </a:p>
          <a:p>
            <a:pPr marL="0" lvl="0" indent="0"/>
            <a:endParaRPr lang="en-ID" sz="1600" dirty="0"/>
          </a:p>
        </p:txBody>
      </p:sp>
      <p:sp>
        <p:nvSpPr>
          <p:cNvPr id="1138" name="Google Shape;1138;p68"/>
          <p:cNvSpPr txBox="1">
            <a:spLocks noGrp="1"/>
          </p:cNvSpPr>
          <p:nvPr>
            <p:ph type="subTitle" idx="15"/>
          </p:nvPr>
        </p:nvSpPr>
        <p:spPr>
          <a:xfrm>
            <a:off x="1351124" y="1401830"/>
            <a:ext cx="5392052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Gill Sans Nova" panose="020B0602020104020203" pitchFamily="34" charset="0"/>
              </a:rPr>
              <a:t>Reliabilitas</a:t>
            </a:r>
            <a:r>
              <a:rPr lang="en-US" dirty="0">
                <a:latin typeface="Gill Sans Nova" panose="020B0602020104020203" pitchFamily="34" charset="0"/>
              </a:rPr>
              <a:t>. CR &gt; 0.70</a:t>
            </a:r>
            <a:endParaRPr dirty="0">
              <a:latin typeface="Gill Sans Nova" panose="020B0602020104020203" pitchFamily="34" charset="0"/>
            </a:endParaRPr>
          </a:p>
        </p:txBody>
      </p:sp>
      <p:sp>
        <p:nvSpPr>
          <p:cNvPr id="1139" name="Google Shape;1139;p68"/>
          <p:cNvSpPr/>
          <p:nvPr/>
        </p:nvSpPr>
        <p:spPr>
          <a:xfrm rot="-1869146">
            <a:off x="1457207" y="17657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8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8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8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68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68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68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68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68"/>
          <p:cNvGrpSpPr/>
          <p:nvPr/>
        </p:nvGrpSpPr>
        <p:grpSpPr>
          <a:xfrm rot="-406465">
            <a:off x="3898154" y="206994"/>
            <a:ext cx="1287909" cy="344459"/>
            <a:chOff x="-1128125" y="1939975"/>
            <a:chExt cx="859776" cy="229952"/>
          </a:xfrm>
        </p:grpSpPr>
        <p:sp>
          <p:nvSpPr>
            <p:cNvPr id="1148" name="Google Shape;1148;p68"/>
            <p:cNvSpPr/>
            <p:nvPr/>
          </p:nvSpPr>
          <p:spPr>
            <a:xfrm>
              <a:off x="-1128125" y="1939975"/>
              <a:ext cx="859776" cy="229952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-600144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-600144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-646522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-612310" y="2005022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-599846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-646522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-646522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-637435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-612310" y="2096089"/>
              <a:ext cx="12811" cy="12463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-60014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-551184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-551184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-551184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-60014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-542445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-564492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-564492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-562208" y="2152894"/>
              <a:ext cx="12463" cy="12513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-646522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-741810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-741810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-754819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-707300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-732772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-754819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-516972" y="2096089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-741810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-741810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-754819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-659780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-69513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-659780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-659780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-69513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-69513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-695134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-69513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-707300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-36085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-36085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-36085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-36085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-37193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-409519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-374165" y="2053932"/>
              <a:ext cx="15045" cy="12662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-37386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-351820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-409519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-314479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-32863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-314479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-278877" y="1954971"/>
              <a:ext cx="10527" cy="12761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-314479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-32863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-314231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-314479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-504558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-456195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-46920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-46920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-409519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-504807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-516972" y="2005022"/>
              <a:ext cx="12761" cy="12463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-504807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-504807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-504807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-46920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-421684" y="2096089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-40951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-421684" y="2005022"/>
              <a:ext cx="12513" cy="12463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-409519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-447157" y="1939975"/>
              <a:ext cx="24976" cy="16585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-456195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-456195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-456195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-551184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-1090487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-1090487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-1075789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-1113377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-107608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-1122464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-1122464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-1122464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-1027425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-1027425" y="201788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-1027425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-1110547" y="2156717"/>
              <a:ext cx="21252" cy="13208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-1027425" y="2109793"/>
              <a:ext cx="33964" cy="30587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-1040434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-1040434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-107608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-107608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-1040434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-790422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-1122464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-536785" y="2156816"/>
              <a:ext cx="18720" cy="10577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-504261" y="2156816"/>
              <a:ext cx="18422" cy="10577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-1076087" y="2156717"/>
              <a:ext cx="21550" cy="13208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-599300" y="2156816"/>
              <a:ext cx="18720" cy="11123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-441199" y="2156767"/>
              <a:ext cx="18174" cy="10328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-408973" y="2156767"/>
              <a:ext cx="17876" cy="10030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-278877" y="2152894"/>
              <a:ext cx="10527" cy="12513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-31363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-345315" y="2156767"/>
              <a:ext cx="17578" cy="9782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-632370" y="2156816"/>
              <a:ext cx="19018" cy="11123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-694588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-980501" y="2156717"/>
              <a:ext cx="20706" cy="12662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-919376" y="2156717"/>
              <a:ext cx="20408" cy="12364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-1014961" y="2156717"/>
              <a:ext cx="20954" cy="12910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-885163" y="2156717"/>
              <a:ext cx="20110" cy="12364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-823542" y="2156717"/>
              <a:ext cx="19862" cy="12066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-727956" y="2156816"/>
              <a:ext cx="19266" cy="11421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-789876" y="2156816"/>
              <a:ext cx="19862" cy="11719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-107608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-836800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-850107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-836800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-850107" y="2152894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-836800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-885759" y="210979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-885759" y="2017883"/>
              <a:ext cx="34014" cy="30587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-885759" y="206480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-850107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-790422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-790422" y="197289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-885759" y="1972896"/>
              <a:ext cx="34014" cy="3088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-790174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-790422" y="210979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-1018388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-828060" y="1939975"/>
              <a:ext cx="24927" cy="16585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-804871" y="2096089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-804871" y="2005022"/>
              <a:ext cx="14748" cy="12612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-836800" y="2064806"/>
              <a:ext cx="33666" cy="3088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-943160" y="2152894"/>
              <a:ext cx="12513" cy="12513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-885461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-98104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-945395" y="1954971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-981047" y="206480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-992915" y="2005022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-981047" y="1972896"/>
              <a:ext cx="33964" cy="3088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-992915" y="2096089"/>
              <a:ext cx="12463" cy="12463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-980749" y="1939975"/>
              <a:ext cx="24629" cy="16585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-980749" y="2017883"/>
              <a:ext cx="33666" cy="30587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-932137" y="206480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-923100" y="1939975"/>
              <a:ext cx="24679" cy="16585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-899911" y="2096089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-899911" y="2005022"/>
              <a:ext cx="14797" cy="12612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-932137" y="201788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-932137" y="1972896"/>
              <a:ext cx="33716" cy="3088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-932137" y="2109793"/>
              <a:ext cx="33716" cy="30587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-945395" y="2053932"/>
              <a:ext cx="14748" cy="12662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68"/>
          <p:cNvGrpSpPr/>
          <p:nvPr/>
        </p:nvGrpSpPr>
        <p:grpSpPr>
          <a:xfrm>
            <a:off x="7100000" y="338851"/>
            <a:ext cx="1430082" cy="1211194"/>
            <a:chOff x="7100000" y="338851"/>
            <a:chExt cx="1430082" cy="1211194"/>
          </a:xfrm>
        </p:grpSpPr>
        <p:sp>
          <p:nvSpPr>
            <p:cNvPr id="1303" name="Google Shape;1303;p68"/>
            <p:cNvSpPr/>
            <p:nvPr/>
          </p:nvSpPr>
          <p:spPr>
            <a:xfrm rot="-2046389">
              <a:off x="7635411" y="428828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 rot="-2046389">
              <a:off x="7657946" y="406284"/>
              <a:ext cx="494531" cy="828136"/>
            </a:xfrm>
            <a:custGeom>
              <a:avLst/>
              <a:gdLst/>
              <a:ahLst/>
              <a:cxnLst/>
              <a:rect l="l" t="t" r="r" b="b"/>
              <a:pathLst>
                <a:path w="1134" h="189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1" y="577"/>
                    <a:pt x="478" y="587"/>
                    <a:pt x="506" y="587"/>
                  </a:cubicBezTo>
                  <a:cubicBezTo>
                    <a:pt x="507" y="587"/>
                    <a:pt x="507" y="587"/>
                    <a:pt x="507" y="587"/>
                  </a:cubicBezTo>
                  <a:cubicBezTo>
                    <a:pt x="547" y="661"/>
                    <a:pt x="581" y="735"/>
                    <a:pt x="604" y="815"/>
                  </a:cubicBezTo>
                  <a:cubicBezTo>
                    <a:pt x="545" y="766"/>
                    <a:pt x="467" y="749"/>
                    <a:pt x="388" y="749"/>
                  </a:cubicBezTo>
                  <a:cubicBezTo>
                    <a:pt x="231" y="749"/>
                    <a:pt x="74" y="815"/>
                    <a:pt x="74" y="815"/>
                  </a:cubicBezTo>
                  <a:cubicBezTo>
                    <a:pt x="229" y="1062"/>
                    <a:pt x="380" y="1128"/>
                    <a:pt x="494" y="1128"/>
                  </a:cubicBezTo>
                  <a:cubicBezTo>
                    <a:pt x="556" y="1128"/>
                    <a:pt x="608" y="1108"/>
                    <a:pt x="644" y="1088"/>
                  </a:cubicBezTo>
                  <a:lnTo>
                    <a:pt x="644" y="1162"/>
                  </a:lnTo>
                  <a:cubicBezTo>
                    <a:pt x="632" y="1271"/>
                    <a:pt x="604" y="1379"/>
                    <a:pt x="558" y="1481"/>
                  </a:cubicBezTo>
                  <a:cubicBezTo>
                    <a:pt x="536" y="1504"/>
                    <a:pt x="513" y="1527"/>
                    <a:pt x="501" y="1555"/>
                  </a:cubicBezTo>
                  <a:cubicBezTo>
                    <a:pt x="479" y="1271"/>
                    <a:pt x="0" y="1259"/>
                    <a:pt x="0" y="1259"/>
                  </a:cubicBezTo>
                  <a:lnTo>
                    <a:pt x="0" y="1259"/>
                  </a:lnTo>
                  <a:cubicBezTo>
                    <a:pt x="57" y="1675"/>
                    <a:pt x="262" y="1738"/>
                    <a:pt x="382" y="1738"/>
                  </a:cubicBezTo>
                  <a:cubicBezTo>
                    <a:pt x="353" y="1766"/>
                    <a:pt x="325" y="1800"/>
                    <a:pt x="296" y="1829"/>
                  </a:cubicBezTo>
                  <a:cubicBezTo>
                    <a:pt x="273" y="1852"/>
                    <a:pt x="300" y="1899"/>
                    <a:pt x="332" y="1899"/>
                  </a:cubicBezTo>
                  <a:cubicBezTo>
                    <a:pt x="339" y="1899"/>
                    <a:pt x="346" y="1896"/>
                    <a:pt x="353" y="1891"/>
                  </a:cubicBezTo>
                  <a:cubicBezTo>
                    <a:pt x="410" y="1851"/>
                    <a:pt x="462" y="1806"/>
                    <a:pt x="501" y="1749"/>
                  </a:cubicBezTo>
                  <a:cubicBezTo>
                    <a:pt x="533" y="1766"/>
                    <a:pt x="589" y="1789"/>
                    <a:pt x="657" y="1789"/>
                  </a:cubicBezTo>
                  <a:cubicBezTo>
                    <a:pt x="773" y="1789"/>
                    <a:pt x="928" y="1723"/>
                    <a:pt x="1071" y="1447"/>
                  </a:cubicBezTo>
                  <a:cubicBezTo>
                    <a:pt x="994" y="1423"/>
                    <a:pt x="913" y="1411"/>
                    <a:pt x="830" y="1411"/>
                  </a:cubicBezTo>
                  <a:cubicBezTo>
                    <a:pt x="778" y="1411"/>
                    <a:pt x="725" y="1416"/>
                    <a:pt x="672" y="1424"/>
                  </a:cubicBezTo>
                  <a:cubicBezTo>
                    <a:pt x="707" y="1339"/>
                    <a:pt x="724" y="1248"/>
                    <a:pt x="729" y="1157"/>
                  </a:cubicBezTo>
                  <a:cubicBezTo>
                    <a:pt x="729" y="1117"/>
                    <a:pt x="729" y="1088"/>
                    <a:pt x="729" y="1054"/>
                  </a:cubicBezTo>
                  <a:cubicBezTo>
                    <a:pt x="739" y="1055"/>
                    <a:pt x="751" y="1056"/>
                    <a:pt x="765" y="1056"/>
                  </a:cubicBezTo>
                  <a:cubicBezTo>
                    <a:pt x="877" y="1056"/>
                    <a:pt x="1098" y="995"/>
                    <a:pt x="1134" y="553"/>
                  </a:cubicBezTo>
                  <a:lnTo>
                    <a:pt x="1134" y="553"/>
                  </a:lnTo>
                  <a:cubicBezTo>
                    <a:pt x="1134" y="553"/>
                    <a:pt x="781" y="587"/>
                    <a:pt x="678" y="781"/>
                  </a:cubicBezTo>
                  <a:cubicBezTo>
                    <a:pt x="650" y="684"/>
                    <a:pt x="610" y="598"/>
                    <a:pt x="553" y="513"/>
                  </a:cubicBezTo>
                  <a:cubicBezTo>
                    <a:pt x="729" y="188"/>
                    <a:pt x="200" y="1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 rot="941997">
              <a:off x="7155118" y="1088277"/>
              <a:ext cx="1306797" cy="226557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 rot="941997">
              <a:off x="7080265" y="1316839"/>
              <a:ext cx="1390816" cy="45885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 rot="941997">
              <a:off x="7174193" y="1054534"/>
              <a:ext cx="1375733" cy="43017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 rot="941997">
              <a:off x="7184666" y="1074267"/>
              <a:ext cx="1327935" cy="43336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 rot="941997">
              <a:off x="7109013" y="1297170"/>
              <a:ext cx="1333989" cy="33776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C2225-4B91-610A-BD96-BE3A690E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7" y="2684299"/>
            <a:ext cx="8392696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ntage Photo Album for Education XL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859</Words>
  <Application>Microsoft Office PowerPoint</Application>
  <PresentationFormat>On-screen Show (16:9)</PresentationFormat>
  <Paragraphs>114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Gill Sans Nova Cond XBd</vt:lpstr>
      <vt:lpstr>Anton</vt:lpstr>
      <vt:lpstr>Gill Sans Nova Cond Ultra Bold</vt:lpstr>
      <vt:lpstr>Gill Sans Nova</vt:lpstr>
      <vt:lpstr>Montserrat</vt:lpstr>
      <vt:lpstr>Wingdings</vt:lpstr>
      <vt:lpstr>Gill Sans Nova Cond</vt:lpstr>
      <vt:lpstr>Arial</vt:lpstr>
      <vt:lpstr>Gill Sans Ultra Bold</vt:lpstr>
      <vt:lpstr>Gill Sans MT</vt:lpstr>
      <vt:lpstr>Andika</vt:lpstr>
      <vt:lpstr>Grand Hotel</vt:lpstr>
      <vt:lpstr>Vintage Photo Album for Education XL by Slidesgo</vt:lpstr>
      <vt:lpstr> SEM-PLS</vt:lpstr>
      <vt:lpstr>Smart PLS ?</vt:lpstr>
      <vt:lpstr>Structural Equation Modeling</vt:lpstr>
      <vt:lpstr>Suatu teknik prediktif yang menangani banyak variabel independent, bahkan jika terjadi multikolinieritas diantara variabel-variabel tersebut (Ramzan dan Khan, 2010)</vt:lpstr>
      <vt:lpstr>01</vt:lpstr>
      <vt:lpstr>Evaluasi Model Struktural</vt:lpstr>
      <vt:lpstr>01</vt:lpstr>
      <vt:lpstr>02</vt:lpstr>
      <vt:lpstr>03</vt:lpstr>
      <vt:lpstr>04</vt:lpstr>
      <vt:lpstr>05</vt:lpstr>
      <vt:lpstr>06</vt:lpstr>
      <vt:lpstr>07</vt:lpstr>
      <vt:lpstr>Evaluasi Model Struktural</vt:lpstr>
      <vt:lpstr>Evaluasi Model Struktural</vt:lpstr>
      <vt:lpstr>Evaluasi Model Struktural</vt:lpstr>
      <vt:lpstr>Evaluasi Model Struktural</vt:lpstr>
      <vt:lpstr>PowerPoint Presentation</vt:lpstr>
      <vt:lpstr>Evaluasi Kebaikan dan Kecocokan Model</vt:lpstr>
      <vt:lpstr>PowerPoint Presentation</vt:lpstr>
      <vt:lpstr>PowerPoint Presentation</vt:lpstr>
      <vt:lpstr>Masalah Penelitian</vt:lpstr>
      <vt:lpstr>Terimakasih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SEM-PLS</dc:title>
  <cp:lastModifiedBy>hp</cp:lastModifiedBy>
  <cp:revision>3</cp:revision>
  <dcterms:modified xsi:type="dcterms:W3CDTF">2023-07-25T14:42:03Z</dcterms:modified>
</cp:coreProperties>
</file>